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81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75" r:id="rId14"/>
    <p:sldId id="279" r:id="rId15"/>
    <p:sldId id="294" r:id="rId16"/>
    <p:sldId id="295" r:id="rId17"/>
    <p:sldId id="296" r:id="rId18"/>
  </p:sldIdLst>
  <p:sldSz cx="12192000" cy="6858000"/>
  <p:notesSz cx="6858000" cy="9144000"/>
  <p:embeddedFontLst>
    <p:embeddedFont>
      <p:font typeface="08서울남산체 B" panose="02020603020101020101" pitchFamily="18" charset="-127"/>
      <p:regular r:id="rId20"/>
    </p:embeddedFont>
    <p:embeddedFont>
      <p:font typeface="08서울남산체 M" panose="02020603020101020101" pitchFamily="18" charset="-127"/>
      <p:regular r:id="rId21"/>
    </p:embeddedFont>
    <p:embeddedFont>
      <p:font typeface="나눔스퀘어 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Cambria Math" panose="02040503050406030204" pitchFamily="18" charset="0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C9B8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4" autoAdjust="0"/>
    <p:restoredTop sz="95214" autoAdjust="0"/>
  </p:normalViewPr>
  <p:slideViewPr>
    <p:cSldViewPr snapToGrid="0">
      <p:cViewPr varScale="1">
        <p:scale>
          <a:sx n="66" d="100"/>
          <a:sy n="66" d="100"/>
        </p:scale>
        <p:origin x="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8E457A-1E51-41AF-941B-6B03C97F07A1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C1B1B-2611-453F-BA09-DBEC583D32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422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지능기전공학부 소속 독수리 팀 입니다</a:t>
            </a:r>
            <a:r>
              <a:rPr lang="en-US" altLang="ko-KR" dirty="0"/>
              <a:t>. </a:t>
            </a:r>
            <a:r>
              <a:rPr lang="ko-KR" altLang="en-US" dirty="0"/>
              <a:t>저희가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C1B1B-2611-453F-BA09-DBEC583D32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832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3106C-43DA-4B9B-8376-0E3A5F66E0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75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3106C-43DA-4B9B-8376-0E3A5F66E0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75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A4C1F-8A7C-4865-9EA4-C8B77DCBE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3120402-FE53-4AE3-8F04-590EEEEE4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3F4CDC-874E-4F25-BC6F-EFC6D38A8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29139-A086-47CB-A528-2E141C130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1F807-1808-40C9-A75F-594FB6A78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21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B1967D-B910-4D45-9F10-0F16618A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C697A1-A929-4FEE-8F3E-D41B1D0A5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AC01EF-5624-4F55-832B-4DAB30C92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CEDDBF-5E3E-4663-9C0C-0AA12320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A96F8D-3464-443C-9D44-24D0D198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344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DD2EE1-C513-42B5-AE4A-46E778307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C353B6-BBF8-4BF0-8D75-AAB687C2F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C9BD3F-0106-432D-A7A9-870404046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CC644E-6128-4C89-8722-419DC149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96C7FE-BF52-4DDC-BCFA-73AA0579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25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9358F-9F87-433C-A0BD-649385EA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B447C9-DCDA-4F84-B5CE-AF3B8B5D1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85C3F-FAA3-4029-8E42-009910E62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CE18FF-9314-427F-B5C6-EBADB93A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DC20F-32A8-4C8E-AED1-49A290B4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97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09833-744A-4B45-8F01-6210CB13A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67138A-0516-4F4E-8486-B48B9D215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F0B0D9-A22B-47FB-9533-FB340680B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8390A8-95D6-4FD3-99F0-D7447D227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747A73-BE2D-43C6-B59A-BED5CC5B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08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1DB1D-47B9-4B4C-A9C7-2DBDAE40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0D817D-5D64-49A3-82EB-4CB91D97A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A0FA8B-9E26-4A9B-9554-8851B6374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613A0F7-B93A-4A1E-B445-FBF2413C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8248F8-D30E-46B5-BFA2-87636BD5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D7F92-6784-42DF-BAC2-57C9AF8E9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064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A08522-8934-473B-9E2C-F870CB48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5FB5B1-CFF4-4B75-B32A-6496CC511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DB9BD6-8172-4872-B5EE-5AF1C9FE13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FCE1EE-9583-44B2-8EDE-61991A8018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FB69A01-E67B-4060-A60A-FC115E2A15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74CB366-D2BB-4683-BE8B-9E3226D81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D8B5A7-1135-48FC-B26C-3E55993D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893EB1-F80F-4DF8-B2BD-24232428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5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0E288-786A-42CE-A776-AECB12F3B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08059F7-3745-4BC0-A5C4-CF4A2BEA2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325EE1-6770-4F2D-A75C-FE584AF60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566FF3-8239-4861-9303-7BFA1997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0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364648B-EF04-4D6E-BE37-0930012B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E152EC-BC31-4FA5-AB3C-B7B6F934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A07F3D-B9CA-492B-8521-9483DD3AD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523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4A59A-8C22-49A8-9ABF-79C5603E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86A1B4-5780-4B8D-8717-E82E73E41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31E650-1131-4483-91E0-F9C659C27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17B6B2-E732-4BC7-99A6-C0BC55F58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03F8BF-B88C-43B6-8D5F-EA84C70D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933F1C-E2AF-4254-89EA-475E3FC92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0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A2752-429B-474D-A304-897F1891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8A9C27-E5F8-41F7-9C60-DD7EBFD0AA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F80722-FFE6-4FAA-A7E3-6C02F205B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508D79-CF06-4088-AA85-01523891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7C7E09-5581-4A23-8536-629306C37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FDBF4-9DA5-4577-B20A-4F7CFEA8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64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80351C2-402A-48C0-AE84-6F774E1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7F93C3-C35C-4855-BA43-723B42DDD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AC074B-A182-497A-97B1-21890D42A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94E505-2DAF-4E57-955F-7714E34CFFB7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EADA3-E14B-46D7-929A-CDABEC1E3C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1351A7-C0BE-4E1E-AAB3-CC65518FF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32D1B-A388-4345-A391-A90C7924C1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8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3" Type="http://schemas.openxmlformats.org/officeDocument/2006/relationships/image" Target="../media/image23.png"/><Relationship Id="rId12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.PNG"/><Relationship Id="rId15" Type="http://schemas.openxmlformats.org/officeDocument/2006/relationships/image" Target="../media/image22.gif"/><Relationship Id="rId10" Type="http://schemas.openxmlformats.org/officeDocument/2006/relationships/image" Target="../media/image210.png"/><Relationship Id="rId4" Type="http://schemas.openxmlformats.org/officeDocument/2006/relationships/image" Target="../media/image24.png"/><Relationship Id="rId1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gif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33.gif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3323771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강화학습을 이용한 밸런싱로봇 제어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Balancing</a:t>
            </a:r>
            <a:r>
              <a:rPr lang="ko-KR" altLang="en-US" sz="12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12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Robot Control using Reinforcement Learning</a:t>
            </a:r>
            <a:endParaRPr lang="ko-KR" altLang="en-US" sz="72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027990" y="4363655"/>
            <a:ext cx="1641577" cy="503238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소 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096000" y="4363655"/>
            <a:ext cx="2374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788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지능기전공학부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4027990" y="5034941"/>
            <a:ext cx="1641577" cy="503238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팀 명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096000" y="5034941"/>
            <a:ext cx="16415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788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독수리</a:t>
            </a:r>
          </a:p>
        </p:txBody>
      </p:sp>
    </p:spTree>
    <p:extLst>
      <p:ext uri="{BB962C8B-B14F-4D97-AF65-F5344CB8AC3E}">
        <p14:creationId xmlns:p14="http://schemas.microsoft.com/office/powerpoint/2010/main" val="405384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B07C1-E208-4460-866D-2E2D4FD0EB9D}"/>
              </a:ext>
            </a:extLst>
          </p:cNvPr>
          <p:cNvSpPr txBox="1"/>
          <p:nvPr/>
        </p:nvSpPr>
        <p:spPr>
          <a:xfrm>
            <a:off x="1378226" y="658034"/>
            <a:ext cx="398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EF929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kumimoji="1" lang="ko-KR" altLang="en-US" sz="36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개발내용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52061-AD2E-45F0-A424-99C8E00E9499}"/>
              </a:ext>
            </a:extLst>
          </p:cNvPr>
          <p:cNvSpPr txBox="1"/>
          <p:nvPr/>
        </p:nvSpPr>
        <p:spPr>
          <a:xfrm>
            <a:off x="1481559" y="1364981"/>
            <a:ext cx="25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2) </a:t>
            </a:r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강화학습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F065B37-F55A-483A-884A-CBFCAFD575F5}"/>
              </a:ext>
            </a:extLst>
          </p:cNvPr>
          <p:cNvSpPr/>
          <p:nvPr/>
        </p:nvSpPr>
        <p:spPr>
          <a:xfrm rot="5400000">
            <a:off x="2380386" y="516177"/>
            <a:ext cx="45719" cy="1576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A0023A-82CD-43E9-8FC0-CBCA79B5960A}"/>
              </a:ext>
            </a:extLst>
          </p:cNvPr>
          <p:cNvGrpSpPr/>
          <p:nvPr/>
        </p:nvGrpSpPr>
        <p:grpSpPr>
          <a:xfrm>
            <a:off x="715617" y="648166"/>
            <a:ext cx="674614" cy="662609"/>
            <a:chOff x="715617" y="582912"/>
            <a:chExt cx="674614" cy="662609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2564366-F5C2-4DE9-88C3-4166AAE18F34}"/>
                </a:ext>
              </a:extLst>
            </p:cNvPr>
            <p:cNvSpPr/>
            <p:nvPr/>
          </p:nvSpPr>
          <p:spPr>
            <a:xfrm>
              <a:off x="715617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F922027-A53C-41F2-8D2D-FE66CCC6AC75}"/>
                </a:ext>
              </a:extLst>
            </p:cNvPr>
            <p:cNvSpPr/>
            <p:nvPr/>
          </p:nvSpPr>
          <p:spPr>
            <a:xfrm>
              <a:off x="727622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KakaoTalk_20200609_210957651">
            <a:hlinkClick r:id="" action="ppaction://media"/>
            <a:extLst>
              <a:ext uri="{FF2B5EF4-FFF2-40B4-BE49-F238E27FC236}">
                <a16:creationId xmlns:a16="http://schemas.microsoft.com/office/drawing/2014/main" id="{79B2E275-ECA0-4350-A260-E2590A7243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81254" y="2076474"/>
            <a:ext cx="4354529" cy="288222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B8146C-C8E3-423D-AABF-4344013DBCA9}"/>
              </a:ext>
            </a:extLst>
          </p:cNvPr>
          <p:cNvSpPr/>
          <p:nvPr/>
        </p:nvSpPr>
        <p:spPr>
          <a:xfrm>
            <a:off x="4708562" y="5774834"/>
            <a:ext cx="274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학습을 통해 얻은 제어 게인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68FC0982-7D81-4BC1-A1CD-BDD7F8C870A6}"/>
              </a:ext>
            </a:extLst>
          </p:cNvPr>
          <p:cNvSpPr/>
          <p:nvPr/>
        </p:nvSpPr>
        <p:spPr>
          <a:xfrm>
            <a:off x="5426829" y="2925217"/>
            <a:ext cx="1338341" cy="1007566"/>
          </a:xfrm>
          <a:prstGeom prst="rightArrow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DDPG</a:t>
            </a:r>
            <a:endParaRPr lang="ko-KR" altLang="en-US" sz="24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9" name="산희야이것도봐">
            <a:hlinkClick r:id="" action="ppaction://media"/>
            <a:extLst>
              <a:ext uri="{FF2B5EF4-FFF2-40B4-BE49-F238E27FC236}">
                <a16:creationId xmlns:a16="http://schemas.microsoft.com/office/drawing/2014/main" id="{70577BAC-9FBA-4D25-8627-14D3B978B2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8029" y="2076474"/>
            <a:ext cx="4557936" cy="288222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096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9"/>
            </p:par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B07C1-E208-4460-866D-2E2D4FD0EB9D}"/>
              </a:ext>
            </a:extLst>
          </p:cNvPr>
          <p:cNvSpPr txBox="1"/>
          <p:nvPr/>
        </p:nvSpPr>
        <p:spPr>
          <a:xfrm>
            <a:off x="1378226" y="658034"/>
            <a:ext cx="398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EF9295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kumimoji="1" lang="ko-KR" altLang="en-US" sz="36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개발내용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52061-AD2E-45F0-A424-99C8E00E9499}"/>
              </a:ext>
            </a:extLst>
          </p:cNvPr>
          <p:cNvSpPr txBox="1"/>
          <p:nvPr/>
        </p:nvSpPr>
        <p:spPr>
          <a:xfrm>
            <a:off x="1481559" y="1364981"/>
            <a:ext cx="25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3)</a:t>
            </a:r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제어</a:t>
            </a:r>
          </a:p>
        </p:txBody>
      </p:sp>
      <p:grpSp>
        <p:nvGrpSpPr>
          <p:cNvPr id="1032" name="그룹 1031">
            <a:extLst>
              <a:ext uri="{FF2B5EF4-FFF2-40B4-BE49-F238E27FC236}">
                <a16:creationId xmlns:a16="http://schemas.microsoft.com/office/drawing/2014/main" id="{FE7590ED-1B20-4510-BC03-E3E971FE2B05}"/>
              </a:ext>
            </a:extLst>
          </p:cNvPr>
          <p:cNvGrpSpPr/>
          <p:nvPr/>
        </p:nvGrpSpPr>
        <p:grpSpPr>
          <a:xfrm>
            <a:off x="5213826" y="2433909"/>
            <a:ext cx="3481944" cy="2992486"/>
            <a:chOff x="4168817" y="1982186"/>
            <a:chExt cx="3481944" cy="2992486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B0398D2A-D2BA-44B3-A576-BD56C1A43992}"/>
                </a:ext>
              </a:extLst>
            </p:cNvPr>
            <p:cNvSpPr/>
            <p:nvPr/>
          </p:nvSpPr>
          <p:spPr>
            <a:xfrm>
              <a:off x="4168817" y="1982186"/>
              <a:ext cx="3481944" cy="2992486"/>
            </a:xfrm>
            <a:prstGeom prst="roundRect">
              <a:avLst/>
            </a:prstGeom>
            <a:noFill/>
            <a:ln w="38100">
              <a:solidFill>
                <a:srgbClr val="94C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0D973677-A9A3-4F9D-B3E0-06518FF70705}"/>
                </a:ext>
              </a:extLst>
            </p:cNvPr>
            <p:cNvCxnSpPr>
              <a:cxnSpLocks/>
              <a:stCxn id="88" idx="0"/>
              <a:endCxn id="90" idx="1"/>
            </p:cNvCxnSpPr>
            <p:nvPr/>
          </p:nvCxnSpPr>
          <p:spPr>
            <a:xfrm rot="5400000" flipH="1" flipV="1">
              <a:off x="4712206" y="2710218"/>
              <a:ext cx="562702" cy="570168"/>
            </a:xfrm>
            <a:prstGeom prst="bentConnector2">
              <a:avLst/>
            </a:prstGeom>
            <a:ln w="19050">
              <a:solidFill>
                <a:srgbClr val="5AC9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24C19A16-B6FC-4910-8F98-BCC514FBCF30}"/>
                </a:ext>
              </a:extLst>
            </p:cNvPr>
            <p:cNvCxnSpPr>
              <a:cxnSpLocks/>
              <a:stCxn id="88" idx="2"/>
              <a:endCxn id="92" idx="1"/>
            </p:cNvCxnSpPr>
            <p:nvPr/>
          </p:nvCxnSpPr>
          <p:spPr>
            <a:xfrm rot="16200000" flipH="1">
              <a:off x="4688890" y="3573235"/>
              <a:ext cx="625647" cy="586481"/>
            </a:xfrm>
            <a:prstGeom prst="bentConnector2">
              <a:avLst/>
            </a:prstGeom>
            <a:ln w="19050">
              <a:solidFill>
                <a:srgbClr val="5AC9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EA52BA30-BA70-4F9F-AC80-6FCCBAFEFAE3}"/>
                </a:ext>
              </a:extLst>
            </p:cNvPr>
            <p:cNvCxnSpPr>
              <a:cxnSpLocks/>
              <a:stCxn id="88" idx="3"/>
              <a:endCxn id="91" idx="1"/>
            </p:cNvCxnSpPr>
            <p:nvPr/>
          </p:nvCxnSpPr>
          <p:spPr>
            <a:xfrm flipV="1">
              <a:off x="5086394" y="3413310"/>
              <a:ext cx="204524" cy="1843"/>
            </a:xfrm>
            <a:prstGeom prst="straightConnector1">
              <a:avLst/>
            </a:prstGeom>
            <a:ln w="19050">
              <a:solidFill>
                <a:srgbClr val="5AC9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모서리가 둥근 직사각형 31">
              <a:extLst>
                <a:ext uri="{FF2B5EF4-FFF2-40B4-BE49-F238E27FC236}">
                  <a16:creationId xmlns:a16="http://schemas.microsoft.com/office/drawing/2014/main" id="{EE85286B-5256-492A-8D0D-136F94CD41A2}"/>
                </a:ext>
              </a:extLst>
            </p:cNvPr>
            <p:cNvSpPr/>
            <p:nvPr/>
          </p:nvSpPr>
          <p:spPr>
            <a:xfrm>
              <a:off x="4330551" y="3276653"/>
              <a:ext cx="755843" cy="277000"/>
            </a:xfrm>
            <a:prstGeom prst="roundRect">
              <a:avLst/>
            </a:prstGeom>
            <a:solidFill>
              <a:srgbClr val="5AC9B8">
                <a:alpha val="40000"/>
              </a:srgbClr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Error</a:t>
              </a:r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모서리가 둥근 직사각형 31">
                  <a:extLst>
                    <a:ext uri="{FF2B5EF4-FFF2-40B4-BE49-F238E27FC236}">
                      <a16:creationId xmlns:a16="http://schemas.microsoft.com/office/drawing/2014/main" id="{B9979E8B-74C1-410F-BA11-7816472EDCDA}"/>
                    </a:ext>
                  </a:extLst>
                </p:cNvPr>
                <p:cNvSpPr/>
                <p:nvPr/>
              </p:nvSpPr>
              <p:spPr>
                <a:xfrm>
                  <a:off x="5278641" y="2552213"/>
                  <a:ext cx="1484568" cy="323476"/>
                </a:xfrm>
                <a:prstGeom prst="roundRect">
                  <a:avLst/>
                </a:prstGeom>
                <a:solidFill>
                  <a:srgbClr val="5AC9B8">
                    <a:alpha val="40000"/>
                  </a:srgbClr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08서울남산체 M" panose="02020603020101020101" pitchFamily="18" charset="-127"/>
                      <a:ea typeface="08서울남산체 M" panose="02020603020101020101" pitchFamily="18" charset="-127"/>
                    </a:rPr>
                    <a:t>P  </a:t>
                  </a:r>
                  <a:r>
                    <a:rPr lang="en-US" altLang="ko-KR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08서울남산체 M" panose="02020603020101020101" pitchFamily="18" charset="-127"/>
                      <a:ea typeface="08서울남산체 M" panose="02020603020101020101" pitchFamily="18" charset="-127"/>
                    </a:rPr>
                    <a:t>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ko-KR" sz="14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ko-KR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a14:m>
                  <a:endPara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90" name="모서리가 둥근 직사각형 31">
                  <a:extLst>
                    <a:ext uri="{FF2B5EF4-FFF2-40B4-BE49-F238E27FC236}">
                      <a16:creationId xmlns:a16="http://schemas.microsoft.com/office/drawing/2014/main" id="{B9979E8B-74C1-410F-BA11-7816472ED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8641" y="2552213"/>
                  <a:ext cx="1484568" cy="323476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모서리가 둥근 직사각형 31">
                  <a:extLst>
                    <a:ext uri="{FF2B5EF4-FFF2-40B4-BE49-F238E27FC236}">
                      <a16:creationId xmlns:a16="http://schemas.microsoft.com/office/drawing/2014/main" id="{FEC34C67-5BA0-4175-98E6-1A860D97B148}"/>
                    </a:ext>
                  </a:extLst>
                </p:cNvPr>
                <p:cNvSpPr/>
                <p:nvPr/>
              </p:nvSpPr>
              <p:spPr>
                <a:xfrm>
                  <a:off x="5290918" y="3245273"/>
                  <a:ext cx="1445940" cy="336074"/>
                </a:xfrm>
                <a:prstGeom prst="roundRect">
                  <a:avLst/>
                </a:prstGeom>
                <a:solidFill>
                  <a:srgbClr val="5AC9B8">
                    <a:alpha val="40000"/>
                  </a:srgbClr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08서울남산체 M" panose="02020603020101020101" pitchFamily="18" charset="-127"/>
                      <a:ea typeface="08서울남산체 M" panose="02020603020101020101" pitchFamily="18" charset="-127"/>
                    </a:rPr>
                    <a:t>I</a:t>
                  </a:r>
                  <a:r>
                    <a:rPr lang="en-US" altLang="ko-KR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08서울남산체 M" panose="02020603020101020101" pitchFamily="18" charset="-127"/>
                      <a:ea typeface="08서울남산체 M" panose="02020603020101020101" pitchFamily="18" charset="-127"/>
                    </a:rPr>
                    <a:t>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nary>
                        <m:naryPr>
                          <m:ctrlP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a14:m>
                  <a:endPara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91" name="모서리가 둥근 직사각형 31">
                  <a:extLst>
                    <a:ext uri="{FF2B5EF4-FFF2-40B4-BE49-F238E27FC236}">
                      <a16:creationId xmlns:a16="http://schemas.microsoft.com/office/drawing/2014/main" id="{FEC34C67-5BA0-4175-98E6-1A860D97B1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0918" y="3245273"/>
                  <a:ext cx="1445940" cy="336074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모서리가 둥근 직사각형 31">
                  <a:extLst>
                    <a:ext uri="{FF2B5EF4-FFF2-40B4-BE49-F238E27FC236}">
                      <a16:creationId xmlns:a16="http://schemas.microsoft.com/office/drawing/2014/main" id="{97830C38-42AF-45C6-9B28-E5F8F0E3C639}"/>
                    </a:ext>
                  </a:extLst>
                </p:cNvPr>
                <p:cNvSpPr/>
                <p:nvPr/>
              </p:nvSpPr>
              <p:spPr>
                <a:xfrm>
                  <a:off x="5294954" y="4011262"/>
                  <a:ext cx="1445941" cy="336075"/>
                </a:xfrm>
                <a:prstGeom prst="roundRect">
                  <a:avLst/>
                </a:prstGeom>
                <a:solidFill>
                  <a:srgbClr val="5AC9B8">
                    <a:alpha val="40000"/>
                  </a:srgbClr>
                </a:solid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08서울남산체 M" panose="02020603020101020101" pitchFamily="18" charset="-127"/>
                      <a:ea typeface="08서울남산체 M" panose="02020603020101020101" pitchFamily="18" charset="-127"/>
                    </a:rPr>
                    <a:t>D</a:t>
                  </a:r>
                  <a:r>
                    <a:rPr lang="en-US" altLang="ko-KR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08서울남산체 M" panose="02020603020101020101" pitchFamily="18" charset="-127"/>
                      <a:ea typeface="08서울남산체 M" panose="02020603020101020101" pitchFamily="18" charset="-127"/>
                    </a:rPr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f>
                        <m:fPr>
                          <m:ctrlPr>
                            <a:rPr lang="en-US" altLang="ko-KR" sz="14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a14:m>
                  <a:endParaRPr lang="ko-KR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endParaRPr>
                </a:p>
              </p:txBody>
            </p:sp>
          </mc:Choice>
          <mc:Fallback xmlns="">
            <p:sp>
              <p:nvSpPr>
                <p:cNvPr id="92" name="모서리가 둥근 직사각형 31">
                  <a:extLst>
                    <a:ext uri="{FF2B5EF4-FFF2-40B4-BE49-F238E27FC236}">
                      <a16:creationId xmlns:a16="http://schemas.microsoft.com/office/drawing/2014/main" id="{97830C38-42AF-45C6-9B28-E5F8F0E3C6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4954" y="4011262"/>
                  <a:ext cx="1445941" cy="336075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>
                  <a:outerShdw blurRad="292100" dist="38100" algn="l" rotWithShape="0">
                    <a:srgbClr val="1A73DE">
                      <a:alpha val="17000"/>
                    </a:srgbClr>
                  </a:outerShdw>
                </a:effec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F646A13B-22F8-46CA-B919-961D4A15B09D}"/>
                </a:ext>
              </a:extLst>
            </p:cNvPr>
            <p:cNvCxnSpPr>
              <a:cxnSpLocks/>
              <a:stCxn id="90" idx="3"/>
              <a:endCxn id="12" idx="0"/>
            </p:cNvCxnSpPr>
            <p:nvPr/>
          </p:nvCxnSpPr>
          <p:spPr>
            <a:xfrm>
              <a:off x="6763209" y="2713951"/>
              <a:ext cx="457867" cy="487614"/>
            </a:xfrm>
            <a:prstGeom prst="bentConnector2">
              <a:avLst/>
            </a:prstGeom>
            <a:ln w="19050">
              <a:solidFill>
                <a:srgbClr val="5AC9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BC223485-54E6-4705-B547-74F47E24929F}"/>
                </a:ext>
              </a:extLst>
            </p:cNvPr>
            <p:cNvCxnSpPr>
              <a:cxnSpLocks/>
              <a:stCxn id="92" idx="3"/>
              <a:endCxn id="12" idx="4"/>
            </p:cNvCxnSpPr>
            <p:nvPr/>
          </p:nvCxnSpPr>
          <p:spPr>
            <a:xfrm flipV="1">
              <a:off x="6740895" y="3626056"/>
              <a:ext cx="480181" cy="553244"/>
            </a:xfrm>
            <a:prstGeom prst="bentConnector2">
              <a:avLst/>
            </a:prstGeom>
            <a:ln w="19050">
              <a:solidFill>
                <a:srgbClr val="5AC9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7006C263-4A97-417B-922C-6996C97E9A17}"/>
                </a:ext>
              </a:extLst>
            </p:cNvPr>
            <p:cNvCxnSpPr>
              <a:cxnSpLocks/>
              <a:stCxn id="91" idx="3"/>
              <a:endCxn id="12" idx="2"/>
            </p:cNvCxnSpPr>
            <p:nvPr/>
          </p:nvCxnSpPr>
          <p:spPr>
            <a:xfrm>
              <a:off x="6736858" y="3413310"/>
              <a:ext cx="250084" cy="501"/>
            </a:xfrm>
            <a:prstGeom prst="straightConnector1">
              <a:avLst/>
            </a:prstGeom>
            <a:ln w="19050">
              <a:solidFill>
                <a:srgbClr val="5AC9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FBEF6DF-4D1E-473C-B55D-F0B521A73C95}"/>
                    </a:ext>
                  </a:extLst>
                </p:cNvPr>
                <p:cNvSpPr/>
                <p:nvPr/>
              </p:nvSpPr>
              <p:spPr>
                <a:xfrm>
                  <a:off x="6986942" y="3201565"/>
                  <a:ext cx="468268" cy="424491"/>
                </a:xfrm>
                <a:prstGeom prst="ellipse">
                  <a:avLst/>
                </a:prstGeom>
                <a:noFill/>
                <a:ln>
                  <a:solidFill>
                    <a:srgbClr val="5AC9B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altLang="ko-KR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ko-KR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1FBEF6DF-4D1E-473C-B55D-F0B521A73C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6942" y="3201565"/>
                  <a:ext cx="468268" cy="424491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5AC9B8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7" name="화살표: 오른쪽 146">
            <a:extLst>
              <a:ext uri="{FF2B5EF4-FFF2-40B4-BE49-F238E27FC236}">
                <a16:creationId xmlns:a16="http://schemas.microsoft.com/office/drawing/2014/main" id="{1F707D42-9546-4451-8A5A-B1FC41128B13}"/>
              </a:ext>
            </a:extLst>
          </p:cNvPr>
          <p:cNvSpPr/>
          <p:nvPr/>
        </p:nvSpPr>
        <p:spPr>
          <a:xfrm>
            <a:off x="4373548" y="3764535"/>
            <a:ext cx="751100" cy="320209"/>
          </a:xfrm>
          <a:prstGeom prst="rightArrow">
            <a:avLst/>
          </a:prstGeom>
          <a:solidFill>
            <a:srgbClr val="94C5BE"/>
          </a:solidFill>
          <a:ln w="1905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9" name="화살표: 오른쪽 148">
            <a:extLst>
              <a:ext uri="{FF2B5EF4-FFF2-40B4-BE49-F238E27FC236}">
                <a16:creationId xmlns:a16="http://schemas.microsoft.com/office/drawing/2014/main" id="{D102AE98-352F-4ED0-809A-BA35588AB204}"/>
              </a:ext>
            </a:extLst>
          </p:cNvPr>
          <p:cNvSpPr/>
          <p:nvPr/>
        </p:nvSpPr>
        <p:spPr>
          <a:xfrm>
            <a:off x="8903006" y="3728376"/>
            <a:ext cx="751100" cy="320209"/>
          </a:xfrm>
          <a:prstGeom prst="rightArrow">
            <a:avLst/>
          </a:prstGeom>
          <a:solidFill>
            <a:srgbClr val="94C5BE"/>
          </a:solidFill>
          <a:ln w="1905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58BC423-D9F5-443D-928F-91800C745525}"/>
              </a:ext>
            </a:extLst>
          </p:cNvPr>
          <p:cNvSpPr/>
          <p:nvPr/>
        </p:nvSpPr>
        <p:spPr>
          <a:xfrm rot="5400000">
            <a:off x="2380386" y="516177"/>
            <a:ext cx="45719" cy="1576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B57136C7-FAA9-4919-8CE0-3E9FBE41E8F3}"/>
              </a:ext>
            </a:extLst>
          </p:cNvPr>
          <p:cNvGrpSpPr/>
          <p:nvPr/>
        </p:nvGrpSpPr>
        <p:grpSpPr>
          <a:xfrm>
            <a:off x="715617" y="648166"/>
            <a:ext cx="674614" cy="662609"/>
            <a:chOff x="715617" y="582912"/>
            <a:chExt cx="674614" cy="662609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A952684-3865-44AA-92C2-DA00986D6B66}"/>
                </a:ext>
              </a:extLst>
            </p:cNvPr>
            <p:cNvSpPr/>
            <p:nvPr/>
          </p:nvSpPr>
          <p:spPr>
            <a:xfrm>
              <a:off x="715617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B05082BD-12D7-44B8-B5A5-4C39CDEECA0B}"/>
                </a:ext>
              </a:extLst>
            </p:cNvPr>
            <p:cNvSpPr/>
            <p:nvPr/>
          </p:nvSpPr>
          <p:spPr>
            <a:xfrm>
              <a:off x="727622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69B2F29-2D1F-4ACC-BEAF-810CC8CB2344}"/>
              </a:ext>
            </a:extLst>
          </p:cNvPr>
          <p:cNvGrpSpPr/>
          <p:nvPr/>
        </p:nvGrpSpPr>
        <p:grpSpPr>
          <a:xfrm>
            <a:off x="1159325" y="2704019"/>
            <a:ext cx="2826445" cy="2614420"/>
            <a:chOff x="6838835" y="2146175"/>
            <a:chExt cx="4429103" cy="4096855"/>
          </a:xfrm>
        </p:grpSpPr>
        <p:sp>
          <p:nvSpPr>
            <p:cNvPr id="80" name="화살표: 아래쪽 79">
              <a:extLst>
                <a:ext uri="{FF2B5EF4-FFF2-40B4-BE49-F238E27FC236}">
                  <a16:creationId xmlns:a16="http://schemas.microsoft.com/office/drawing/2014/main" id="{7E43ED3A-FF5C-44A6-A262-C87DF7761A59}"/>
                </a:ext>
              </a:extLst>
            </p:cNvPr>
            <p:cNvSpPr/>
            <p:nvPr/>
          </p:nvSpPr>
          <p:spPr>
            <a:xfrm>
              <a:off x="8894943" y="2767491"/>
              <a:ext cx="432190" cy="1511318"/>
            </a:xfrm>
            <a:prstGeom prst="downArrow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29F5D40F-1A48-43E3-B966-B1FE805A2084}"/>
                </a:ext>
              </a:extLst>
            </p:cNvPr>
            <p:cNvSpPr/>
            <p:nvPr/>
          </p:nvSpPr>
          <p:spPr>
            <a:xfrm>
              <a:off x="6969156" y="2158933"/>
              <a:ext cx="1427922" cy="1376975"/>
            </a:xfrm>
            <a:prstGeom prst="roundRect">
              <a:avLst/>
            </a:prstGeom>
            <a:solidFill>
              <a:srgbClr val="F4F5F6"/>
            </a:solidFill>
            <a:ln w="38100">
              <a:solidFill>
                <a:srgbClr val="94C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highlight>
                  <a:srgbClr val="5AC9B8"/>
                </a:highlight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E0483A33-1AAD-41F9-8D29-8F3286A94058}"/>
                </a:ext>
              </a:extLst>
            </p:cNvPr>
            <p:cNvSpPr/>
            <p:nvPr/>
          </p:nvSpPr>
          <p:spPr>
            <a:xfrm>
              <a:off x="9840016" y="2146175"/>
              <a:ext cx="1427922" cy="1376975"/>
            </a:xfrm>
            <a:prstGeom prst="roundRect">
              <a:avLst/>
            </a:prstGeom>
            <a:noFill/>
            <a:ln w="38100">
              <a:solidFill>
                <a:srgbClr val="94C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5C094DA4-5156-428C-9F0C-3A649BE5F077}"/>
                </a:ext>
              </a:extLst>
            </p:cNvPr>
            <p:cNvSpPr/>
            <p:nvPr/>
          </p:nvSpPr>
          <p:spPr>
            <a:xfrm>
              <a:off x="8397078" y="4329771"/>
              <a:ext cx="1427922" cy="1376975"/>
            </a:xfrm>
            <a:prstGeom prst="roundRect">
              <a:avLst/>
            </a:prstGeom>
            <a:noFill/>
            <a:ln w="38100">
              <a:solidFill>
                <a:srgbClr val="94C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7" name="그림 86" descr="그리기이(가) 표시된 사진&#10;&#10;자동 생성된 설명">
              <a:extLst>
                <a:ext uri="{FF2B5EF4-FFF2-40B4-BE49-F238E27FC236}">
                  <a16:creationId xmlns:a16="http://schemas.microsoft.com/office/drawing/2014/main" id="{136E8050-76FF-4DAA-A82A-6614077C5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028151" y="2354560"/>
              <a:ext cx="1051651" cy="960203"/>
            </a:xfrm>
            <a:prstGeom prst="rect">
              <a:avLst/>
            </a:prstGeom>
          </p:spPr>
        </p:pic>
        <p:pic>
          <p:nvPicPr>
            <p:cNvPr id="89" name="그림 88" descr="개체, 시계이(가) 표시된 사진&#10;&#10;자동 생성된 설명">
              <a:extLst>
                <a:ext uri="{FF2B5EF4-FFF2-40B4-BE49-F238E27FC236}">
                  <a16:creationId xmlns:a16="http://schemas.microsoft.com/office/drawing/2014/main" id="{747DC8B1-9692-4669-9181-A06BC5BE8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19506" y="4545777"/>
              <a:ext cx="983065" cy="944962"/>
            </a:xfrm>
            <a:prstGeom prst="rect">
              <a:avLst/>
            </a:prstGeom>
          </p:spPr>
        </p:pic>
        <p:pic>
          <p:nvPicPr>
            <p:cNvPr id="93" name="그림 9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07CED48-BA0C-4016-9ED2-E65F3A849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149671" y="2385043"/>
              <a:ext cx="1066892" cy="899238"/>
            </a:xfrm>
            <a:prstGeom prst="rect">
              <a:avLst/>
            </a:prstGeom>
          </p:spPr>
        </p:pic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274B2E7-421F-415B-BD0B-0F9CF7624EC2}"/>
                </a:ext>
              </a:extLst>
            </p:cNvPr>
            <p:cNvSpPr txBox="1"/>
            <p:nvPr/>
          </p:nvSpPr>
          <p:spPr>
            <a:xfrm>
              <a:off x="6838835" y="3583766"/>
              <a:ext cx="1631352" cy="530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Camera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CA35F06-84F4-4EAB-81D8-90FFFE604BB8}"/>
                </a:ext>
              </a:extLst>
            </p:cNvPr>
            <p:cNvSpPr txBox="1"/>
            <p:nvPr/>
          </p:nvSpPr>
          <p:spPr>
            <a:xfrm>
              <a:off x="9825000" y="3583766"/>
              <a:ext cx="1442938" cy="530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Gyro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4D5A79F-9CB2-41A1-AE59-B4E1F61CDD6D}"/>
                </a:ext>
              </a:extLst>
            </p:cNvPr>
            <p:cNvSpPr txBox="1"/>
            <p:nvPr/>
          </p:nvSpPr>
          <p:spPr>
            <a:xfrm>
              <a:off x="8397078" y="5712508"/>
              <a:ext cx="1427923" cy="530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Angle</a:t>
              </a:r>
              <a:endParaRPr lang="ko-KR" altLang="en-US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00" name="화살표: 왼쪽/오른쪽 99">
              <a:extLst>
                <a:ext uri="{FF2B5EF4-FFF2-40B4-BE49-F238E27FC236}">
                  <a16:creationId xmlns:a16="http://schemas.microsoft.com/office/drawing/2014/main" id="{FE6C6B71-55B2-43D5-B7E4-415618A878D9}"/>
                </a:ext>
              </a:extLst>
            </p:cNvPr>
            <p:cNvSpPr/>
            <p:nvPr/>
          </p:nvSpPr>
          <p:spPr>
            <a:xfrm>
              <a:off x="8427723" y="2662754"/>
              <a:ext cx="1366630" cy="369332"/>
            </a:xfrm>
            <a:prstGeom prst="leftRightArrow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FEAADACF-B2FB-4C5E-87D5-D3B66B6E7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598016" y="4540015"/>
              <a:ext cx="206735" cy="184385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318D5515-2F2B-434C-989D-7DCC2C09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14453" y="4503920"/>
              <a:ext cx="176236" cy="157184"/>
            </a:xfrm>
            <a:prstGeom prst="rect">
              <a:avLst/>
            </a:prstGeom>
          </p:spPr>
        </p:pic>
      </p:grp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F8081358-EAF5-4EA1-A9D7-1F4F99ED18CB}"/>
              </a:ext>
            </a:extLst>
          </p:cNvPr>
          <p:cNvSpPr/>
          <p:nvPr/>
        </p:nvSpPr>
        <p:spPr>
          <a:xfrm>
            <a:off x="969687" y="2435791"/>
            <a:ext cx="3279624" cy="2992485"/>
          </a:xfrm>
          <a:prstGeom prst="roundRect">
            <a:avLst/>
          </a:prstGeom>
          <a:noFill/>
          <a:ln w="3810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 descr="시계이(가) 표시된 사진&#10;&#10;자동 생성된 설명">
            <a:extLst>
              <a:ext uri="{FF2B5EF4-FFF2-40B4-BE49-F238E27FC236}">
                <a16:creationId xmlns:a16="http://schemas.microsoft.com/office/drawing/2014/main" id="{376EC96B-8DDD-49A4-9039-25F74F717A3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16" y="1900341"/>
            <a:ext cx="6599434" cy="65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0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C400E56-DF81-4B36-B9AF-258C6D3E9CA6}"/>
              </a:ext>
            </a:extLst>
          </p:cNvPr>
          <p:cNvGrpSpPr/>
          <p:nvPr/>
        </p:nvGrpSpPr>
        <p:grpSpPr>
          <a:xfrm>
            <a:off x="715617" y="648166"/>
            <a:ext cx="674614" cy="662609"/>
            <a:chOff x="715617" y="582912"/>
            <a:chExt cx="674614" cy="662609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B6142C2-FD16-4AFF-9B15-3755F4CC19A1}"/>
                </a:ext>
              </a:extLst>
            </p:cNvPr>
            <p:cNvSpPr/>
            <p:nvPr/>
          </p:nvSpPr>
          <p:spPr>
            <a:xfrm>
              <a:off x="715617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5A1E789-CC66-411F-AAEF-3B390DFA876D}"/>
                </a:ext>
              </a:extLst>
            </p:cNvPr>
            <p:cNvSpPr/>
            <p:nvPr/>
          </p:nvSpPr>
          <p:spPr>
            <a:xfrm>
              <a:off x="727622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5B07C1-E208-4460-866D-2E2D4FD0EB9D}"/>
              </a:ext>
            </a:extLst>
          </p:cNvPr>
          <p:cNvSpPr txBox="1"/>
          <p:nvPr/>
        </p:nvSpPr>
        <p:spPr>
          <a:xfrm>
            <a:off x="1378226" y="658034"/>
            <a:ext cx="398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EF9295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kumimoji="1" lang="ko-KR" altLang="en-US" sz="36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개발내용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52061-AD2E-45F0-A424-99C8E00E9499}"/>
              </a:ext>
            </a:extLst>
          </p:cNvPr>
          <p:cNvSpPr txBox="1"/>
          <p:nvPr/>
        </p:nvSpPr>
        <p:spPr>
          <a:xfrm>
            <a:off x="1481559" y="1364981"/>
            <a:ext cx="25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4) </a:t>
            </a:r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통신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4EE223-4C7D-4148-8FD1-18D7ED33E573}"/>
              </a:ext>
            </a:extLst>
          </p:cNvPr>
          <p:cNvSpPr/>
          <p:nvPr/>
        </p:nvSpPr>
        <p:spPr>
          <a:xfrm rot="5400000">
            <a:off x="2380386" y="516177"/>
            <a:ext cx="45719" cy="1576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B271D6D-61CE-45D3-B438-BF6556E57E05}"/>
              </a:ext>
            </a:extLst>
          </p:cNvPr>
          <p:cNvSpPr/>
          <p:nvPr/>
        </p:nvSpPr>
        <p:spPr>
          <a:xfrm>
            <a:off x="1729946" y="5292964"/>
            <a:ext cx="3319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카메라를 이용해 얻은 각도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DC8064-811D-4188-A32A-4C84FB0B298F}"/>
              </a:ext>
            </a:extLst>
          </p:cNvPr>
          <p:cNvSpPr/>
          <p:nvPr/>
        </p:nvSpPr>
        <p:spPr>
          <a:xfrm>
            <a:off x="7142503" y="5292964"/>
            <a:ext cx="3123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Arduino -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Jetson</a:t>
            </a:r>
          </a:p>
          <a:p>
            <a:pPr algn="ctr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실시간 통신</a:t>
            </a:r>
          </a:p>
        </p:txBody>
      </p:sp>
      <p:pic>
        <p:nvPicPr>
          <p:cNvPr id="16" name="그림 15" descr="텍스트, 테이블, 앉아있는, 사진이(가) 표시된 사진&#10;&#10;자동 생성된 설명">
            <a:extLst>
              <a:ext uri="{FF2B5EF4-FFF2-40B4-BE49-F238E27FC236}">
                <a16:creationId xmlns:a16="http://schemas.microsoft.com/office/drawing/2014/main" id="{BFBA6F4C-9544-46F6-9AD5-7B6C8AC3C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13" y="2274544"/>
            <a:ext cx="4632415" cy="2818366"/>
          </a:xfrm>
          <a:prstGeom prst="rect">
            <a:avLst/>
          </a:prstGeom>
        </p:spPr>
      </p:pic>
      <p:pic>
        <p:nvPicPr>
          <p:cNvPr id="2" name="test22-2020-06-11_15.10.47">
            <a:hlinkClick r:id="" action="ppaction://media"/>
            <a:extLst>
              <a:ext uri="{FF2B5EF4-FFF2-40B4-BE49-F238E27FC236}">
                <a16:creationId xmlns:a16="http://schemas.microsoft.com/office/drawing/2014/main" id="{9ACA8740-1883-49C3-AB5C-1ED7287E87C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9" end="27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8369" y="2273089"/>
            <a:ext cx="4346819" cy="296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18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C400E56-DF81-4B36-B9AF-258C6D3E9CA6}"/>
              </a:ext>
            </a:extLst>
          </p:cNvPr>
          <p:cNvGrpSpPr/>
          <p:nvPr/>
        </p:nvGrpSpPr>
        <p:grpSpPr>
          <a:xfrm>
            <a:off x="715617" y="648166"/>
            <a:ext cx="674614" cy="662609"/>
            <a:chOff x="715617" y="582912"/>
            <a:chExt cx="674614" cy="662609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B6142C2-FD16-4AFF-9B15-3755F4CC19A1}"/>
                </a:ext>
              </a:extLst>
            </p:cNvPr>
            <p:cNvSpPr/>
            <p:nvPr/>
          </p:nvSpPr>
          <p:spPr>
            <a:xfrm>
              <a:off x="715617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5A1E789-CC66-411F-AAEF-3B390DFA876D}"/>
                </a:ext>
              </a:extLst>
            </p:cNvPr>
            <p:cNvSpPr/>
            <p:nvPr/>
          </p:nvSpPr>
          <p:spPr>
            <a:xfrm>
              <a:off x="727622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5B07C1-E208-4460-866D-2E2D4FD0EB9D}"/>
              </a:ext>
            </a:extLst>
          </p:cNvPr>
          <p:cNvSpPr txBox="1"/>
          <p:nvPr/>
        </p:nvSpPr>
        <p:spPr>
          <a:xfrm>
            <a:off x="1378226" y="658034"/>
            <a:ext cx="398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EF92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36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개발내용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52061-AD2E-45F0-A424-99C8E00E9499}"/>
              </a:ext>
            </a:extLst>
          </p:cNvPr>
          <p:cNvSpPr txBox="1"/>
          <p:nvPr/>
        </p:nvSpPr>
        <p:spPr>
          <a:xfrm>
            <a:off x="1481559" y="1364981"/>
            <a:ext cx="25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5) </a:t>
            </a:r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모니터링</a:t>
            </a:r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4EE223-4C7D-4148-8FD1-18D7ED33E573}"/>
              </a:ext>
            </a:extLst>
          </p:cNvPr>
          <p:cNvSpPr/>
          <p:nvPr/>
        </p:nvSpPr>
        <p:spPr>
          <a:xfrm rot="5400000">
            <a:off x="2380386" y="516177"/>
            <a:ext cx="45719" cy="1576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6E56E6-751A-4C5C-AC5C-D481CFA5689C}"/>
              </a:ext>
            </a:extLst>
          </p:cNvPr>
          <p:cNvSpPr/>
          <p:nvPr/>
        </p:nvSpPr>
        <p:spPr>
          <a:xfrm>
            <a:off x="7568219" y="5758955"/>
            <a:ext cx="3123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&lt;APP&gt;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00166B-2B3B-4E4A-9893-FB533A63CFBF}"/>
              </a:ext>
            </a:extLst>
          </p:cNvPr>
          <p:cNvSpPr/>
          <p:nvPr/>
        </p:nvSpPr>
        <p:spPr>
          <a:xfrm>
            <a:off x="1046921" y="5842443"/>
            <a:ext cx="3123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&lt;WEB&gt;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1D2EFD2-06D4-4781-A471-36EA76F62BEB}"/>
              </a:ext>
            </a:extLst>
          </p:cNvPr>
          <p:cNvGrpSpPr/>
          <p:nvPr/>
        </p:nvGrpSpPr>
        <p:grpSpPr>
          <a:xfrm>
            <a:off x="5867408" y="1116596"/>
            <a:ext cx="6324592" cy="4624807"/>
            <a:chOff x="5724453" y="1638237"/>
            <a:chExt cx="5671116" cy="4146958"/>
          </a:xfrm>
        </p:grpSpPr>
        <p:pic>
          <p:nvPicPr>
            <p:cNvPr id="23" name="그림 22" descr="텍스트, 화이트보드, 사람들, 하얀색이(가) 표시된 사진&#10;&#10;자동 생성된 설명">
              <a:extLst>
                <a:ext uri="{FF2B5EF4-FFF2-40B4-BE49-F238E27FC236}">
                  <a16:creationId xmlns:a16="http://schemas.microsoft.com/office/drawing/2014/main" id="{4E58E21B-8267-44BE-B5A7-0FF6A637F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252" y="2611977"/>
              <a:ext cx="4070360" cy="200804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51BDE81-A90D-4D7E-BB1D-7E3983C1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61830" y="2581386"/>
              <a:ext cx="1533739" cy="2038635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734E935-4A19-4BA0-ABF2-789AFECF8D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016" b="88934" l="6061" r="93939">
                          <a14:foregroundMark x1="6439" y1="82377" x2="6439" y2="82377"/>
                          <a14:foregroundMark x1="91288" y1="81967" x2="91288" y2="81967"/>
                          <a14:foregroundMark x1="93561" y1="81148" x2="93939" y2="79508"/>
                          <a14:foregroundMark x1="15909" y1="86885" x2="19318" y2="88115"/>
                          <a14:backgroundMark x1="36742" y1="25410" x2="36742" y2="25410"/>
                          <a14:backgroundMark x1="73106" y1="54918" x2="68939" y2="48361"/>
                          <a14:backgroundMark x1="72348" y1="56148" x2="68939" y2="47951"/>
                        </a14:backgroundRemoval>
                      </a14:imgEffect>
                    </a14:imgLayer>
                  </a14:imgProps>
                </a:ext>
              </a:extLst>
            </a:blip>
            <a:srcRect b="17326"/>
            <a:stretch/>
          </p:blipFill>
          <p:spPr>
            <a:xfrm>
              <a:off x="5724453" y="1638237"/>
              <a:ext cx="5294162" cy="4146958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657E854-CE6E-4BF8-B99F-A078AFAA7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4360" y="311118"/>
            <a:ext cx="476316" cy="61400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4A426E4-834A-4973-A43E-F8ED0684C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23" y="2511284"/>
            <a:ext cx="1112899" cy="26980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C66258-8A92-4B1D-BD04-7D5FE389C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601" y="2370906"/>
            <a:ext cx="2930155" cy="447737"/>
          </a:xfrm>
          <a:prstGeom prst="rect">
            <a:avLst/>
          </a:prstGeom>
        </p:spPr>
      </p:pic>
      <p:pic>
        <p:nvPicPr>
          <p:cNvPr id="30" name="그림 29" descr="옅은이(가) 표시된 사진&#10;&#10;자동 생성된 설명">
            <a:extLst>
              <a:ext uri="{FF2B5EF4-FFF2-40B4-BE49-F238E27FC236}">
                <a16:creationId xmlns:a16="http://schemas.microsoft.com/office/drawing/2014/main" id="{D3B6AE9F-C68C-47CD-99C3-4675E2FB2D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77" y="2016018"/>
            <a:ext cx="3880799" cy="3199114"/>
          </a:xfrm>
          <a:prstGeom prst="rect">
            <a:avLst/>
          </a:prstGeom>
        </p:spPr>
      </p:pic>
      <p:pic>
        <p:nvPicPr>
          <p:cNvPr id="31" name="그림 30" descr="텍스트, 테이블, 하얀색, 트럭이(가) 표시된 사진&#10;&#10;자동 생성된 설명">
            <a:extLst>
              <a:ext uri="{FF2B5EF4-FFF2-40B4-BE49-F238E27FC236}">
                <a16:creationId xmlns:a16="http://schemas.microsoft.com/office/drawing/2014/main" id="{4FB8A4DF-01C7-476E-B328-B641BB08FF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17" y="2045004"/>
            <a:ext cx="3837756" cy="1711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A492926-96D6-40C0-89E1-58890D897C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517" y="3741490"/>
            <a:ext cx="3837756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52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C400E56-DF81-4B36-B9AF-258C6D3E9CA6}"/>
              </a:ext>
            </a:extLst>
          </p:cNvPr>
          <p:cNvGrpSpPr/>
          <p:nvPr/>
        </p:nvGrpSpPr>
        <p:grpSpPr>
          <a:xfrm>
            <a:off x="715617" y="648166"/>
            <a:ext cx="674614" cy="662609"/>
            <a:chOff x="715617" y="582912"/>
            <a:chExt cx="674614" cy="662609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B6142C2-FD16-4AFF-9B15-3755F4CC19A1}"/>
                </a:ext>
              </a:extLst>
            </p:cNvPr>
            <p:cNvSpPr/>
            <p:nvPr/>
          </p:nvSpPr>
          <p:spPr>
            <a:xfrm>
              <a:off x="715617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5A1E789-CC66-411F-AAEF-3B390DFA876D}"/>
                </a:ext>
              </a:extLst>
            </p:cNvPr>
            <p:cNvSpPr/>
            <p:nvPr/>
          </p:nvSpPr>
          <p:spPr>
            <a:xfrm>
              <a:off x="727622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5B07C1-E208-4460-866D-2E2D4FD0EB9D}"/>
              </a:ext>
            </a:extLst>
          </p:cNvPr>
          <p:cNvSpPr txBox="1"/>
          <p:nvPr/>
        </p:nvSpPr>
        <p:spPr>
          <a:xfrm>
            <a:off x="1378226" y="658034"/>
            <a:ext cx="398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EF929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kumimoji="1" lang="ko-KR" altLang="en-US" sz="36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개발내용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52061-AD2E-45F0-A424-99C8E00E9499}"/>
              </a:ext>
            </a:extLst>
          </p:cNvPr>
          <p:cNvSpPr txBox="1"/>
          <p:nvPr/>
        </p:nvSpPr>
        <p:spPr>
          <a:xfrm>
            <a:off x="1481559" y="1364981"/>
            <a:ext cx="25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6) </a:t>
            </a:r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실험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4EE223-4C7D-4148-8FD1-18D7ED33E573}"/>
              </a:ext>
            </a:extLst>
          </p:cNvPr>
          <p:cNvSpPr/>
          <p:nvPr/>
        </p:nvSpPr>
        <p:spPr>
          <a:xfrm rot="5400000">
            <a:off x="2380386" y="516177"/>
            <a:ext cx="45719" cy="1576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37C848-3610-482E-B63A-F8037C86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838" y="1765091"/>
            <a:ext cx="8289566" cy="45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97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C400E56-DF81-4B36-B9AF-258C6D3E9CA6}"/>
              </a:ext>
            </a:extLst>
          </p:cNvPr>
          <p:cNvGrpSpPr/>
          <p:nvPr/>
        </p:nvGrpSpPr>
        <p:grpSpPr>
          <a:xfrm>
            <a:off x="715617" y="648166"/>
            <a:ext cx="674614" cy="662609"/>
            <a:chOff x="715617" y="582912"/>
            <a:chExt cx="674614" cy="662609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DB6142C2-FD16-4AFF-9B15-3755F4CC19A1}"/>
                </a:ext>
              </a:extLst>
            </p:cNvPr>
            <p:cNvSpPr/>
            <p:nvPr/>
          </p:nvSpPr>
          <p:spPr>
            <a:xfrm>
              <a:off x="715617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D5A1E789-CC66-411F-AAEF-3B390DFA876D}"/>
                </a:ext>
              </a:extLst>
            </p:cNvPr>
            <p:cNvSpPr/>
            <p:nvPr/>
          </p:nvSpPr>
          <p:spPr>
            <a:xfrm>
              <a:off x="727622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5B07C1-E208-4460-866D-2E2D4FD0EB9D}"/>
              </a:ext>
            </a:extLst>
          </p:cNvPr>
          <p:cNvSpPr txBox="1"/>
          <p:nvPr/>
        </p:nvSpPr>
        <p:spPr>
          <a:xfrm>
            <a:off x="1378226" y="658034"/>
            <a:ext cx="398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EF929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kumimoji="1" lang="ko-KR" altLang="en-US" sz="36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개발내용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4EE223-4C7D-4148-8FD1-18D7ED33E573}"/>
              </a:ext>
            </a:extLst>
          </p:cNvPr>
          <p:cNvSpPr/>
          <p:nvPr/>
        </p:nvSpPr>
        <p:spPr>
          <a:xfrm rot="5400000">
            <a:off x="2569157" y="568315"/>
            <a:ext cx="45719" cy="14721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8C38A0-4541-402E-B535-3CAAAD4D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12" y="1426583"/>
            <a:ext cx="3300248" cy="46174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0871207-9B9C-401A-AFE3-650FA205E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893" y="1423095"/>
            <a:ext cx="3272045" cy="46209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D1211C-50E3-44DF-9BD0-736665ADD22B}"/>
              </a:ext>
            </a:extLst>
          </p:cNvPr>
          <p:cNvSpPr txBox="1"/>
          <p:nvPr/>
        </p:nvSpPr>
        <p:spPr>
          <a:xfrm>
            <a:off x="1481559" y="1364981"/>
            <a:ext cx="25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7) </a:t>
            </a:r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연구 성과</a:t>
            </a:r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endParaRPr kumimoji="1" lang="ko-KR" altLang="en-US" sz="20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A8ECE-1897-408B-89D2-3F2AAA656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6204" y1="29114" x2="20833" y2="50633"/>
                        <a14:foregroundMark x1="16667" y1="46835" x2="30093" y2="35443"/>
                        <a14:foregroundMark x1="29630" y1="39241" x2="17593" y2="48101"/>
                        <a14:foregroundMark x1="17130" y1="48101" x2="23611" y2="62025"/>
                        <a14:foregroundMark x1="17130" y1="51899" x2="22222" y2="65823"/>
                        <a14:foregroundMark x1="23148" y1="70886" x2="30093" y2="44304"/>
                        <a14:foregroundMark x1="25463" y1="69620" x2="30093" y2="46835"/>
                        <a14:foregroundMark x1="17593" y1="73418" x2="18519" y2="73418"/>
                        <a14:foregroundMark x1="18981" y1="73418" x2="23148" y2="70886"/>
                        <a14:foregroundMark x1="16667" y1="74684" x2="17593" y2="74684"/>
                        <a14:foregroundMark x1="16667" y1="72152" x2="16667" y2="72152"/>
                        <a14:foregroundMark x1="24537" y1="72152" x2="30556" y2="73418"/>
                        <a14:foregroundMark x1="58333" y1="30380" x2="58796" y2="68354"/>
                        <a14:foregroundMark x1="65278" y1="30380" x2="70833" y2="30380"/>
                        <a14:foregroundMark x1="77778" y1="31646" x2="82870" y2="316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378" y="2803321"/>
            <a:ext cx="2057400" cy="752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262BA9-CF15-4FB8-A9D5-73377438F487}"/>
              </a:ext>
            </a:extLst>
          </p:cNvPr>
          <p:cNvSpPr txBox="1"/>
          <p:nvPr/>
        </p:nvSpPr>
        <p:spPr>
          <a:xfrm>
            <a:off x="475224" y="3648155"/>
            <a:ext cx="3413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대한전기학회</a:t>
            </a:r>
            <a:endParaRPr kumimoji="1" lang="en-US" altLang="ko-KR" sz="2000" b="1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kumimoji="1" lang="ko-KR" altLang="en-US" sz="2000" b="1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</a:t>
            </a:r>
            <a:r>
              <a:rPr kumimoji="1" lang="en-US" altLang="ko-KR" sz="2000" b="1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51</a:t>
            </a:r>
            <a:r>
              <a:rPr kumimoji="1" lang="ko-KR" altLang="en-US" sz="2000" b="1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회 하계 학술대회</a:t>
            </a:r>
            <a:endParaRPr kumimoji="1" lang="en-US" altLang="ko-KR" sz="2000" b="1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algn="ctr"/>
            <a:r>
              <a:rPr kumimoji="1" lang="ko-KR" altLang="en-US" sz="2000" b="1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논문 제출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6F5923-E2C5-4603-8DC3-EE4A23B081BD}"/>
              </a:ext>
            </a:extLst>
          </p:cNvPr>
          <p:cNvGrpSpPr/>
          <p:nvPr/>
        </p:nvGrpSpPr>
        <p:grpSpPr>
          <a:xfrm>
            <a:off x="727622" y="2360135"/>
            <a:ext cx="2782957" cy="2732775"/>
            <a:chOff x="3043118" y="2667791"/>
            <a:chExt cx="974465" cy="885013"/>
          </a:xfrm>
          <a:solidFill>
            <a:srgbClr val="5AC9B8">
              <a:alpha val="3000"/>
            </a:srgbClr>
          </a:solidFill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57F7548-B638-43A4-95E3-A7CAD89ED126}"/>
                </a:ext>
              </a:extLst>
            </p:cNvPr>
            <p:cNvSpPr/>
            <p:nvPr/>
          </p:nvSpPr>
          <p:spPr>
            <a:xfrm>
              <a:off x="3043118" y="2667793"/>
              <a:ext cx="974465" cy="8850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원호 16">
              <a:extLst>
                <a:ext uri="{FF2B5EF4-FFF2-40B4-BE49-F238E27FC236}">
                  <a16:creationId xmlns:a16="http://schemas.microsoft.com/office/drawing/2014/main" id="{217626EC-B9D8-4493-8BA3-A1657F408189}"/>
                </a:ext>
              </a:extLst>
            </p:cNvPr>
            <p:cNvSpPr/>
            <p:nvPr/>
          </p:nvSpPr>
          <p:spPr>
            <a:xfrm>
              <a:off x="3043118" y="2667791"/>
              <a:ext cx="974465" cy="885011"/>
            </a:xfrm>
            <a:prstGeom prst="arc">
              <a:avLst>
                <a:gd name="adj1" fmla="val 16200000"/>
                <a:gd name="adj2" fmla="val 11077619"/>
              </a:avLst>
            </a:prstGeom>
            <a:grpFill/>
            <a:ln w="28575">
              <a:solidFill>
                <a:srgbClr val="5AC9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97FA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5420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D5A1E789-CC66-411F-AAEF-3B390DFA876D}"/>
              </a:ext>
            </a:extLst>
          </p:cNvPr>
          <p:cNvSpPr/>
          <p:nvPr/>
        </p:nvSpPr>
        <p:spPr>
          <a:xfrm>
            <a:off x="700850" y="664617"/>
            <a:ext cx="662609" cy="662609"/>
          </a:xfrm>
          <a:prstGeom prst="ellipse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●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C4EE223-4C7D-4148-8FD1-18D7ED33E573}"/>
              </a:ext>
            </a:extLst>
          </p:cNvPr>
          <p:cNvSpPr/>
          <p:nvPr/>
        </p:nvSpPr>
        <p:spPr>
          <a:xfrm rot="5400000">
            <a:off x="2569157" y="568315"/>
            <a:ext cx="45719" cy="14721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D1211C-50E3-44DF-9BD0-736665ADD22B}"/>
              </a:ext>
            </a:extLst>
          </p:cNvPr>
          <p:cNvSpPr txBox="1"/>
          <p:nvPr/>
        </p:nvSpPr>
        <p:spPr>
          <a:xfrm>
            <a:off x="1326830" y="701902"/>
            <a:ext cx="374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kumimoji="1" lang="ko-KR" altLang="en-US" sz="28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기대효과 및 후속 연구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5345F4-17E4-45B3-AB5E-0C3DE30F44FE}"/>
              </a:ext>
            </a:extLst>
          </p:cNvPr>
          <p:cNvSpPr/>
          <p:nvPr/>
        </p:nvSpPr>
        <p:spPr>
          <a:xfrm>
            <a:off x="2420006" y="1984729"/>
            <a:ext cx="7355845" cy="3904650"/>
          </a:xfrm>
          <a:prstGeom prst="rect">
            <a:avLst/>
          </a:prstGeom>
          <a:solidFill>
            <a:srgbClr val="94C5BE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A4D872-CA3F-4E84-AFCD-254E93536928}"/>
              </a:ext>
            </a:extLst>
          </p:cNvPr>
          <p:cNvSpPr/>
          <p:nvPr/>
        </p:nvSpPr>
        <p:spPr>
          <a:xfrm>
            <a:off x="2418077" y="2441679"/>
            <a:ext cx="7355845" cy="3447700"/>
          </a:xfrm>
          <a:prstGeom prst="rect">
            <a:avLst/>
          </a:prstGeom>
          <a:solidFill>
            <a:srgbClr val="F4F5F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3207F3-9DCE-4257-9237-327E01FBD9FE}"/>
              </a:ext>
            </a:extLst>
          </p:cNvPr>
          <p:cNvSpPr/>
          <p:nvPr/>
        </p:nvSpPr>
        <p:spPr>
          <a:xfrm>
            <a:off x="2662968" y="3134290"/>
            <a:ext cx="2024779" cy="2428180"/>
          </a:xfrm>
          <a:prstGeom prst="rect">
            <a:avLst/>
          </a:prstGeom>
          <a:noFill/>
          <a:ln w="5715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2B1E6C2-3580-4673-BE22-732BF9453A11}"/>
              </a:ext>
            </a:extLst>
          </p:cNvPr>
          <p:cNvGrpSpPr/>
          <p:nvPr/>
        </p:nvGrpSpPr>
        <p:grpSpPr>
          <a:xfrm>
            <a:off x="3201345" y="2646004"/>
            <a:ext cx="885877" cy="885013"/>
            <a:chOff x="3087412" y="2667791"/>
            <a:chExt cx="885877" cy="88501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D812A3D-63D5-4FFD-8605-3CC07C4EFE6C}"/>
                </a:ext>
              </a:extLst>
            </p:cNvPr>
            <p:cNvGrpSpPr/>
            <p:nvPr/>
          </p:nvGrpSpPr>
          <p:grpSpPr>
            <a:xfrm>
              <a:off x="3087412" y="2667791"/>
              <a:ext cx="885877" cy="885013"/>
              <a:chOff x="3043118" y="2667791"/>
              <a:chExt cx="974465" cy="885013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2ADE82A-C338-476F-B4BE-D657B204EA25}"/>
                  </a:ext>
                </a:extLst>
              </p:cNvPr>
              <p:cNvSpPr/>
              <p:nvPr/>
            </p:nvSpPr>
            <p:spPr>
              <a:xfrm>
                <a:off x="3043118" y="2667793"/>
                <a:ext cx="974465" cy="885011"/>
              </a:xfrm>
              <a:prstGeom prst="ellipse">
                <a:avLst/>
              </a:prstGeom>
              <a:solidFill>
                <a:srgbClr val="D8EB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9E1DEFD3-1505-4F4B-8465-64C6E20F3B73}"/>
                  </a:ext>
                </a:extLst>
              </p:cNvPr>
              <p:cNvSpPr/>
              <p:nvPr/>
            </p:nvSpPr>
            <p:spPr>
              <a:xfrm>
                <a:off x="3043118" y="2667791"/>
                <a:ext cx="974465" cy="885011"/>
              </a:xfrm>
              <a:prstGeom prst="arc">
                <a:avLst>
                  <a:gd name="adj1" fmla="val 16200000"/>
                  <a:gd name="adj2" fmla="val 11077619"/>
                </a:avLst>
              </a:prstGeom>
              <a:ln w="28575">
                <a:solidFill>
                  <a:srgbClr val="5AC9B8"/>
                </a:solidFill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497FA3"/>
                  </a:solidFill>
                </a:endParaRPr>
              </a:p>
            </p:txBody>
          </p:sp>
        </p:grpSp>
        <p:pic>
          <p:nvPicPr>
            <p:cNvPr id="15" name="그래픽 14" descr="느낌표">
              <a:extLst>
                <a:ext uri="{FF2B5EF4-FFF2-40B4-BE49-F238E27FC236}">
                  <a16:creationId xmlns:a16="http://schemas.microsoft.com/office/drawing/2014/main" id="{9BE48F1A-C5F1-4BA0-9A59-D3FFB4FD5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63064" y="2740572"/>
              <a:ext cx="749225" cy="749225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ED4BDD-CD31-46D7-803F-DE796F915103}"/>
              </a:ext>
            </a:extLst>
          </p:cNvPr>
          <p:cNvSpPr/>
          <p:nvPr/>
        </p:nvSpPr>
        <p:spPr>
          <a:xfrm>
            <a:off x="5075760" y="3134290"/>
            <a:ext cx="2024779" cy="2428180"/>
          </a:xfrm>
          <a:prstGeom prst="rect">
            <a:avLst/>
          </a:prstGeom>
          <a:noFill/>
          <a:ln w="5715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F0A0FA-A698-45FC-AE1B-4E452D2F5C87}"/>
              </a:ext>
            </a:extLst>
          </p:cNvPr>
          <p:cNvGrpSpPr/>
          <p:nvPr/>
        </p:nvGrpSpPr>
        <p:grpSpPr>
          <a:xfrm>
            <a:off x="5653061" y="2666922"/>
            <a:ext cx="885877" cy="885013"/>
            <a:chOff x="5608767" y="2666922"/>
            <a:chExt cx="974465" cy="885013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46CE45B-8478-4DFC-84AF-F2C0ED45D555}"/>
                </a:ext>
              </a:extLst>
            </p:cNvPr>
            <p:cNvSpPr/>
            <p:nvPr/>
          </p:nvSpPr>
          <p:spPr>
            <a:xfrm>
              <a:off x="5608767" y="2666924"/>
              <a:ext cx="974465" cy="885011"/>
            </a:xfrm>
            <a:prstGeom prst="ellipse">
              <a:avLst/>
            </a:prstGeom>
            <a:solidFill>
              <a:srgbClr val="D8EB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원호 21">
              <a:extLst>
                <a:ext uri="{FF2B5EF4-FFF2-40B4-BE49-F238E27FC236}">
                  <a16:creationId xmlns:a16="http://schemas.microsoft.com/office/drawing/2014/main" id="{BC148476-DA6B-4ABB-93EA-28BEA26B636D}"/>
                </a:ext>
              </a:extLst>
            </p:cNvPr>
            <p:cNvSpPr/>
            <p:nvPr/>
          </p:nvSpPr>
          <p:spPr>
            <a:xfrm>
              <a:off x="5608767" y="2666922"/>
              <a:ext cx="974465" cy="885011"/>
            </a:xfrm>
            <a:prstGeom prst="arc">
              <a:avLst>
                <a:gd name="adj1" fmla="val 16200000"/>
                <a:gd name="adj2" fmla="val 11077619"/>
              </a:avLst>
            </a:prstGeom>
            <a:ln w="28575">
              <a:solidFill>
                <a:srgbClr val="5AC9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97FA3"/>
                </a:solidFill>
              </a:endParaRPr>
            </a:p>
          </p:txBody>
        </p:sp>
      </p:grpSp>
      <p:pic>
        <p:nvPicPr>
          <p:cNvPr id="23" name="그래픽 22" descr="엄지손가락 위로 기호">
            <a:extLst>
              <a:ext uri="{FF2B5EF4-FFF2-40B4-BE49-F238E27FC236}">
                <a16:creationId xmlns:a16="http://schemas.microsoft.com/office/drawing/2014/main" id="{8A3ABC58-ABC3-4F38-9036-A506F8FA71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4774" y="2759597"/>
            <a:ext cx="657828" cy="65782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89B3FB-498E-4687-8B4E-8BB218E78C5B}"/>
              </a:ext>
            </a:extLst>
          </p:cNvPr>
          <p:cNvSpPr/>
          <p:nvPr/>
        </p:nvSpPr>
        <p:spPr>
          <a:xfrm>
            <a:off x="7527245" y="3109427"/>
            <a:ext cx="2024779" cy="2428180"/>
          </a:xfrm>
          <a:prstGeom prst="rect">
            <a:avLst/>
          </a:prstGeom>
          <a:noFill/>
          <a:ln w="5715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5E5C347-B7AB-4DE7-B2DD-8FA950BE8FA7}"/>
              </a:ext>
            </a:extLst>
          </p:cNvPr>
          <p:cNvGrpSpPr/>
          <p:nvPr/>
        </p:nvGrpSpPr>
        <p:grpSpPr>
          <a:xfrm>
            <a:off x="8102963" y="2666924"/>
            <a:ext cx="885877" cy="885013"/>
            <a:chOff x="8174417" y="2666924"/>
            <a:chExt cx="974465" cy="885013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1F5678A-6E8F-431D-B4B1-842044B45DE9}"/>
                </a:ext>
              </a:extLst>
            </p:cNvPr>
            <p:cNvSpPr/>
            <p:nvPr/>
          </p:nvSpPr>
          <p:spPr>
            <a:xfrm>
              <a:off x="8174417" y="2666926"/>
              <a:ext cx="974465" cy="885011"/>
            </a:xfrm>
            <a:prstGeom prst="ellipse">
              <a:avLst/>
            </a:prstGeom>
            <a:solidFill>
              <a:srgbClr val="D8EB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원호 26">
              <a:extLst>
                <a:ext uri="{FF2B5EF4-FFF2-40B4-BE49-F238E27FC236}">
                  <a16:creationId xmlns:a16="http://schemas.microsoft.com/office/drawing/2014/main" id="{5713E8AF-4927-49F0-BB4C-566B42D893BB}"/>
                </a:ext>
              </a:extLst>
            </p:cNvPr>
            <p:cNvSpPr/>
            <p:nvPr/>
          </p:nvSpPr>
          <p:spPr>
            <a:xfrm>
              <a:off x="8174417" y="2666924"/>
              <a:ext cx="974465" cy="885011"/>
            </a:xfrm>
            <a:prstGeom prst="arc">
              <a:avLst>
                <a:gd name="adj1" fmla="val 16200000"/>
                <a:gd name="adj2" fmla="val 11077619"/>
              </a:avLst>
            </a:prstGeom>
            <a:ln w="28575">
              <a:solidFill>
                <a:srgbClr val="5AC9B8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97FA3"/>
                </a:solidFill>
              </a:endParaRPr>
            </a:p>
          </p:txBody>
        </p:sp>
      </p:grpSp>
      <p:pic>
        <p:nvPicPr>
          <p:cNvPr id="28" name="그래픽 27" descr="확인 표시">
            <a:extLst>
              <a:ext uri="{FF2B5EF4-FFF2-40B4-BE49-F238E27FC236}">
                <a16:creationId xmlns:a16="http://schemas.microsoft.com/office/drawing/2014/main" id="{8ADC501C-E9A4-4158-8BFE-3A5F5B3760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68229" y="2822544"/>
            <a:ext cx="613640" cy="6136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435DF9F-AFA1-4495-87F9-2AAF88577A10}"/>
              </a:ext>
            </a:extLst>
          </p:cNvPr>
          <p:cNvSpPr txBox="1"/>
          <p:nvPr/>
        </p:nvSpPr>
        <p:spPr>
          <a:xfrm>
            <a:off x="2702214" y="3687758"/>
            <a:ext cx="19462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IMU</a:t>
            </a:r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센서에서</a:t>
            </a:r>
            <a:endParaRPr kumimoji="1" lang="en-US" altLang="ko-KR" sz="20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가속도계 센서가 고장 나더라도 </a:t>
            </a:r>
            <a:endParaRPr kumimoji="1" lang="en-US" altLang="ko-KR" sz="20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카메라로 자세 추정 가능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4708CA-3FE2-4E38-ADF9-837DE814F7E8}"/>
              </a:ext>
            </a:extLst>
          </p:cNvPr>
          <p:cNvSpPr txBox="1"/>
          <p:nvPr/>
        </p:nvSpPr>
        <p:spPr>
          <a:xfrm>
            <a:off x="5008110" y="3740766"/>
            <a:ext cx="2148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스테레오 카메라를 사용하여</a:t>
            </a:r>
            <a:endParaRPr kumimoji="1" lang="en-US" altLang="ko-KR" sz="20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깊이를 추가한</a:t>
            </a:r>
            <a:endParaRPr kumimoji="1" lang="en-US" altLang="ko-KR" sz="20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영상정보 획득가능</a:t>
            </a:r>
            <a:endParaRPr kumimoji="1" lang="en-US" altLang="ko-KR" sz="20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B53186-3235-44AB-8063-8D7921BF5183}"/>
              </a:ext>
            </a:extLst>
          </p:cNvPr>
          <p:cNvSpPr txBox="1"/>
          <p:nvPr/>
        </p:nvSpPr>
        <p:spPr>
          <a:xfrm>
            <a:off x="7465248" y="3728335"/>
            <a:ext cx="21487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인공지능을 </a:t>
            </a:r>
            <a:endParaRPr kumimoji="1" lang="en-US" altLang="ko-KR" sz="20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접목시켜</a:t>
            </a:r>
            <a:endParaRPr kumimoji="1" lang="en-US" altLang="ko-KR" sz="20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장애물 인식 및 </a:t>
            </a:r>
            <a:endParaRPr kumimoji="1" lang="en-US" altLang="ko-KR" sz="20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분류 수행 가능</a:t>
            </a:r>
            <a:endParaRPr kumimoji="1" lang="en-US" altLang="ko-KR" sz="20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447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91A592-900B-40A7-A4B3-F8A9FAE5778E}"/>
              </a:ext>
            </a:extLst>
          </p:cNvPr>
          <p:cNvSpPr/>
          <p:nvPr/>
        </p:nvSpPr>
        <p:spPr>
          <a:xfrm rot="5400000" flipH="1">
            <a:off x="5856070" y="1712696"/>
            <a:ext cx="63423" cy="422643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890222-1BFD-4B93-9001-9D83A5080B06}"/>
              </a:ext>
            </a:extLst>
          </p:cNvPr>
          <p:cNvSpPr txBox="1"/>
          <p:nvPr/>
        </p:nvSpPr>
        <p:spPr>
          <a:xfrm>
            <a:off x="3774566" y="2447835"/>
            <a:ext cx="6569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720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감사합니다</a:t>
            </a:r>
            <a:endParaRPr kumimoji="1" lang="ko-KR" altLang="en-US" sz="60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22E507F-0EB1-497A-92C8-A56C6E17E8DB}"/>
              </a:ext>
            </a:extLst>
          </p:cNvPr>
          <p:cNvSpPr/>
          <p:nvPr/>
        </p:nvSpPr>
        <p:spPr>
          <a:xfrm rot="5400000" flipH="1">
            <a:off x="5856069" y="74396"/>
            <a:ext cx="63423" cy="4226434"/>
          </a:xfrm>
          <a:prstGeom prst="rect">
            <a:avLst/>
          </a:prstGeom>
          <a:solidFill>
            <a:srgbClr val="5AC9B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063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182724" y="1678663"/>
          <a:ext cx="9963691" cy="393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4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9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16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프로젝트 명</a:t>
                      </a:r>
                      <a:endPara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강화학습을 이용한 </a:t>
                      </a:r>
                      <a:r>
                        <a:rPr kumimoji="0" lang="ko-KR" alt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밸런싱</a:t>
                      </a:r>
                      <a:r>
                        <a:rPr kumimoji="0" lang="ko-KR" alt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 로봇 제어</a:t>
                      </a:r>
                      <a:endPara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ko-KR" altLang="en-US" sz="2000" dirty="0">
                          <a:solidFill>
                            <a:srgbClr val="78808D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프로젝트 분야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제어</a:t>
                      </a: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강화학습</a:t>
                      </a: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0" lang="ko-KR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통신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808D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팀 명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독수리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808D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팀 구성원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권영서</a:t>
                      </a: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강산희</a:t>
                      </a: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김남훈</a:t>
                      </a: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엄단경</a:t>
                      </a: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0" lang="ko-KR" altLang="en-US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박진현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808D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연계 과목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자동제어 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동역학 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통신시스템 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웹프로그래밍 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18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앱프로그래밍</a:t>
                      </a:r>
                      <a:endParaRPr kumimoji="0" lang="en-US" altLang="ko-KR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인공지능 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창의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SW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기초설계 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전기회로 </a:t>
                      </a:r>
                      <a:r>
                        <a:rPr kumimoji="0" lang="en-US" altLang="ko-KR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0" lang="ko-KR" altLang="en-US" sz="1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동적시스템모델링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rgbClr val="78808D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개발 기간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2020.03~2020.06</a:t>
                      </a:r>
                      <a:endParaRPr kumimoji="0" lang="ko-KR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1203940" y="2827035"/>
          <a:ext cx="9942475" cy="634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349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EE118ED9-F7F3-489D-8712-C0283F5F2D5D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CC1F15-4A22-467C-9692-7BD43075140F}"/>
              </a:ext>
            </a:extLst>
          </p:cNvPr>
          <p:cNvSpPr/>
          <p:nvPr/>
        </p:nvSpPr>
        <p:spPr>
          <a:xfrm>
            <a:off x="3223650" y="411509"/>
            <a:ext cx="5938160" cy="82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srgbClr val="788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요약</a:t>
            </a:r>
            <a:endParaRPr lang="en-US" altLang="ko-KR" sz="3600" kern="0" dirty="0">
              <a:solidFill>
                <a:srgbClr val="7880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E1BAB9A-60D2-4D2F-8D0D-D7B0947BC6F2}"/>
              </a:ext>
            </a:extLst>
          </p:cNvPr>
          <p:cNvSpPr/>
          <p:nvPr/>
        </p:nvSpPr>
        <p:spPr>
          <a:xfrm>
            <a:off x="7729575" y="623635"/>
            <a:ext cx="555863" cy="555863"/>
          </a:xfrm>
          <a:prstGeom prst="ellipse">
            <a:avLst/>
          </a:prstGeom>
          <a:solidFill>
            <a:srgbClr val="D8EBE9"/>
          </a:solidFill>
          <a:ln w="190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2C7210D-710C-49EF-9A4E-F1FF22A7B8C5}"/>
              </a:ext>
            </a:extLst>
          </p:cNvPr>
          <p:cNvSpPr/>
          <p:nvPr/>
        </p:nvSpPr>
        <p:spPr>
          <a:xfrm>
            <a:off x="4150461" y="623634"/>
            <a:ext cx="555863" cy="555863"/>
          </a:xfrm>
          <a:prstGeom prst="ellipse">
            <a:avLst/>
          </a:prstGeom>
          <a:noFill/>
          <a:ln w="6350"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65AD208-99EB-4B53-929F-BE0186D77739}"/>
              </a:ext>
            </a:extLst>
          </p:cNvPr>
          <p:cNvGraphicFramePr>
            <a:graphicFrameLocks noGrp="1"/>
          </p:cNvGraphicFramePr>
          <p:nvPr/>
        </p:nvGraphicFramePr>
        <p:xfrm>
          <a:off x="1178800" y="4116262"/>
          <a:ext cx="9963691" cy="841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636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415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r>
                        <a:rPr lang="ko-KR" altLang="en-US" sz="100" dirty="0" err="1">
                          <a:solidFill>
                            <a:srgbClr val="5AC9B8"/>
                          </a:solidFill>
                        </a:rPr>
                        <a:t>ㅇㄹ</a:t>
                      </a:r>
                      <a:r>
                        <a:rPr lang="ko-KR" altLang="en-US" sz="100" dirty="0">
                          <a:solidFill>
                            <a:srgbClr val="5AC9B8"/>
                          </a:solidFill>
                        </a:rPr>
                        <a:t> </a:t>
                      </a: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46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374254" y="4293189"/>
          <a:ext cx="1951281" cy="13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0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모서리가 둥근 직사각형 31">
            <a:extLst>
              <a:ext uri="{FF2B5EF4-FFF2-40B4-BE49-F238E27FC236}">
                <a16:creationId xmlns:a16="http://schemas.microsoft.com/office/drawing/2014/main" id="{E5F19C29-3471-4100-83DD-C5E3F12E32B9}"/>
              </a:ext>
            </a:extLst>
          </p:cNvPr>
          <p:cNvSpPr/>
          <p:nvPr/>
        </p:nvSpPr>
        <p:spPr>
          <a:xfrm>
            <a:off x="365996" y="3712143"/>
            <a:ext cx="1959540" cy="360996"/>
          </a:xfrm>
          <a:prstGeom prst="roundRect">
            <a:avLst/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로봇 제어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83328" y="4468191"/>
            <a:ext cx="17331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cs typeface="Aharoni" panose="02010803020104030203" pitchFamily="2" charset="-79"/>
              </a:rPr>
              <a:t>로봇의 균형을 잡기 위한 모터 제어 시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cs typeface="Aharoni" panose="02010803020104030203" pitchFamily="2" charset="-79"/>
              </a:rPr>
              <a:t>PID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cs typeface="Aharoni" panose="02010803020104030203" pitchFamily="2" charset="-79"/>
              </a:rPr>
              <a:t>제어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cs typeface="Aharoni" panose="02010803020104030203" pitchFamily="2" charset="-79"/>
              </a:rPr>
              <a:t>방법을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cs typeface="Aharoni" panose="02010803020104030203" pitchFamily="2" charset="-79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  <a:cs typeface="Aharoni" panose="02010803020104030203" pitchFamily="2" charset="-79"/>
              </a:rPr>
              <a:t> 기본으로 함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  <a:cs typeface="Aharoni" panose="02010803020104030203" pitchFamily="2" charset="-79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E69C599-B928-4109-A6D7-934D3CB8D140}"/>
              </a:ext>
            </a:extLst>
          </p:cNvPr>
          <p:cNvGraphicFramePr>
            <a:graphicFrameLocks noGrp="1"/>
          </p:cNvGraphicFramePr>
          <p:nvPr/>
        </p:nvGraphicFramePr>
        <p:xfrm>
          <a:off x="2740465" y="4293189"/>
          <a:ext cx="1951281" cy="13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0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모서리가 둥근 직사각형 31">
            <a:extLst>
              <a:ext uri="{FF2B5EF4-FFF2-40B4-BE49-F238E27FC236}">
                <a16:creationId xmlns:a16="http://schemas.microsoft.com/office/drawing/2014/main" id="{3DC7EF54-A4FA-4C03-BBFA-1A87379A05CA}"/>
              </a:ext>
            </a:extLst>
          </p:cNvPr>
          <p:cNvSpPr/>
          <p:nvPr/>
        </p:nvSpPr>
        <p:spPr>
          <a:xfrm>
            <a:off x="2732207" y="3712143"/>
            <a:ext cx="1959540" cy="360996"/>
          </a:xfrm>
          <a:prstGeom prst="roundRect">
            <a:avLst/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강화학습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EAB045-3340-4445-8E15-950E2EDCE675}"/>
              </a:ext>
            </a:extLst>
          </p:cNvPr>
          <p:cNvSpPr/>
          <p:nvPr/>
        </p:nvSpPr>
        <p:spPr>
          <a:xfrm>
            <a:off x="2666565" y="4472250"/>
            <a:ext cx="20251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비선형 모델에 대한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제어 성능을 높이고자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심층 강화학습</a:t>
            </a:r>
            <a:b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</a:b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모델을 적용</a:t>
            </a:r>
            <a:endParaRPr kumimoji="1" lang="en-US" altLang="ko-KR" sz="105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F05FDF0-56BB-4FF6-87BA-A330D6FA01EB}"/>
              </a:ext>
            </a:extLst>
          </p:cNvPr>
          <p:cNvGraphicFramePr>
            <a:graphicFrameLocks noGrp="1"/>
          </p:cNvGraphicFramePr>
          <p:nvPr/>
        </p:nvGraphicFramePr>
        <p:xfrm>
          <a:off x="5114934" y="4274206"/>
          <a:ext cx="1951281" cy="13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0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모서리가 둥근 직사각형 31">
            <a:extLst>
              <a:ext uri="{FF2B5EF4-FFF2-40B4-BE49-F238E27FC236}">
                <a16:creationId xmlns:a16="http://schemas.microsoft.com/office/drawing/2014/main" id="{8407ECA3-F8A2-4504-925E-A8158F8F356A}"/>
              </a:ext>
            </a:extLst>
          </p:cNvPr>
          <p:cNvSpPr/>
          <p:nvPr/>
        </p:nvSpPr>
        <p:spPr>
          <a:xfrm>
            <a:off x="5106676" y="3693160"/>
            <a:ext cx="1959540" cy="360996"/>
          </a:xfrm>
          <a:prstGeom prst="roundRect">
            <a:avLst/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제어 게인 도출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FBC7F7-E51B-40D6-9C5D-E5DE088954AC}"/>
              </a:ext>
            </a:extLst>
          </p:cNvPr>
          <p:cNvSpPr/>
          <p:nvPr/>
        </p:nvSpPr>
        <p:spPr>
          <a:xfrm>
            <a:off x="5136956" y="4472251"/>
            <a:ext cx="18910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MATLAB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으로 구현한 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DDPG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알고리즘으로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최적의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PID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제어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계수를 도출</a:t>
            </a:r>
            <a:endParaRPr kumimoji="1" lang="en-US" altLang="ko-KR" sz="105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66825B7-B9CF-4EBA-97B9-60C95E897988}"/>
              </a:ext>
            </a:extLst>
          </p:cNvPr>
          <p:cNvGraphicFramePr>
            <a:graphicFrameLocks noGrp="1"/>
          </p:cNvGraphicFramePr>
          <p:nvPr/>
        </p:nvGraphicFramePr>
        <p:xfrm>
          <a:off x="7470727" y="4274206"/>
          <a:ext cx="1951281" cy="13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0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2" name="모서리가 둥근 직사각형 31">
            <a:extLst>
              <a:ext uri="{FF2B5EF4-FFF2-40B4-BE49-F238E27FC236}">
                <a16:creationId xmlns:a16="http://schemas.microsoft.com/office/drawing/2014/main" id="{E4634336-4BC6-4F5D-8B69-1D3CF919FC3A}"/>
              </a:ext>
            </a:extLst>
          </p:cNvPr>
          <p:cNvSpPr/>
          <p:nvPr/>
        </p:nvSpPr>
        <p:spPr>
          <a:xfrm>
            <a:off x="7462469" y="3693160"/>
            <a:ext cx="1959540" cy="360996"/>
          </a:xfrm>
          <a:prstGeom prst="roundRect">
            <a:avLst/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밸런싱</a:t>
            </a:r>
            <a:r>
              <a:rPr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로봇 실험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82AE1A-DC0F-4E2C-A118-6A9AD8452596}"/>
              </a:ext>
            </a:extLst>
          </p:cNvPr>
          <p:cNvSpPr/>
          <p:nvPr/>
        </p:nvSpPr>
        <p:spPr>
          <a:xfrm>
            <a:off x="7630665" y="4428715"/>
            <a:ext cx="17246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밸런싱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로봇의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하드웨어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를 완성하고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제어 알고리즘의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 성능을 검증</a:t>
            </a:r>
            <a:endParaRPr kumimoji="1" lang="en-US" altLang="ko-KR" sz="105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CDE61FA-737B-4BFE-BD3A-4B3DF08BE385}"/>
              </a:ext>
            </a:extLst>
          </p:cNvPr>
          <p:cNvGraphicFramePr>
            <a:graphicFrameLocks noGrp="1"/>
          </p:cNvGraphicFramePr>
          <p:nvPr/>
        </p:nvGraphicFramePr>
        <p:xfrm>
          <a:off x="9863872" y="4293189"/>
          <a:ext cx="1951281" cy="13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502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5" name="모서리가 둥근 직사각형 31">
            <a:extLst>
              <a:ext uri="{FF2B5EF4-FFF2-40B4-BE49-F238E27FC236}">
                <a16:creationId xmlns:a16="http://schemas.microsoft.com/office/drawing/2014/main" id="{AC82425A-3CBF-445C-8769-ED1B32C3187D}"/>
              </a:ext>
            </a:extLst>
          </p:cNvPr>
          <p:cNvSpPr/>
          <p:nvPr/>
        </p:nvSpPr>
        <p:spPr>
          <a:xfrm>
            <a:off x="9855614" y="3712143"/>
            <a:ext cx="1959540" cy="360996"/>
          </a:xfrm>
          <a:prstGeom prst="roundRect">
            <a:avLst/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모니터링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1312D4E-9EFD-4A17-8AFF-140F2342520D}"/>
              </a:ext>
            </a:extLst>
          </p:cNvPr>
          <p:cNvSpPr/>
          <p:nvPr/>
        </p:nvSpPr>
        <p:spPr>
          <a:xfrm>
            <a:off x="9784867" y="4472250"/>
            <a:ext cx="21010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제어의 상황을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실시간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으로 관찰하기 위해 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앱</a:t>
            </a:r>
            <a:r>
              <a:rPr lang="en-US" altLang="ko-KR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/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웹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으로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모니터링 시스템 구현</a:t>
            </a:r>
            <a:endParaRPr kumimoji="1" lang="en-US" altLang="ko-KR" sz="105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B005317-3E00-46C3-804A-2115E794BFFC}"/>
              </a:ext>
            </a:extLst>
          </p:cNvPr>
          <p:cNvGrpSpPr/>
          <p:nvPr/>
        </p:nvGrpSpPr>
        <p:grpSpPr>
          <a:xfrm>
            <a:off x="479200" y="1655589"/>
            <a:ext cx="1637723" cy="1637723"/>
            <a:chOff x="575940" y="1885781"/>
            <a:chExt cx="1637723" cy="1637723"/>
          </a:xfrm>
          <a:effectLst>
            <a:glow rad="127000">
              <a:srgbClr val="5AC9B8">
                <a:alpha val="40000"/>
              </a:srgbClr>
            </a:glow>
          </a:effectLst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836F93DF-C4DD-4393-88A1-EFB16A454700}"/>
                </a:ext>
              </a:extLst>
            </p:cNvPr>
            <p:cNvSpPr/>
            <p:nvPr/>
          </p:nvSpPr>
          <p:spPr>
            <a:xfrm>
              <a:off x="575940" y="1885781"/>
              <a:ext cx="1637723" cy="16377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4" name="그림 43" descr="운송, 바퀴이(가) 표시된 사진&#10;&#10;자동 생성된 설명">
              <a:extLst>
                <a:ext uri="{FF2B5EF4-FFF2-40B4-BE49-F238E27FC236}">
                  <a16:creationId xmlns:a16="http://schemas.microsoft.com/office/drawing/2014/main" id="{79FB0BFD-F79A-4899-8DAE-41354E9D4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929" y="2287663"/>
              <a:ext cx="972466" cy="972466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68C8DB0-72DC-425F-ACE3-29A2D7147DFB}"/>
              </a:ext>
            </a:extLst>
          </p:cNvPr>
          <p:cNvGrpSpPr/>
          <p:nvPr/>
        </p:nvGrpSpPr>
        <p:grpSpPr>
          <a:xfrm>
            <a:off x="10094237" y="1664988"/>
            <a:ext cx="1637723" cy="1637723"/>
            <a:chOff x="10135520" y="1864221"/>
            <a:chExt cx="1637723" cy="1637723"/>
          </a:xfrm>
          <a:effectLst>
            <a:glow rad="127000">
              <a:srgbClr val="5AC9B8">
                <a:alpha val="40000"/>
              </a:srgbClr>
            </a:glow>
          </a:effectLst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F273B55-3EA3-44D0-AE12-4E07C9D24EEB}"/>
                </a:ext>
              </a:extLst>
            </p:cNvPr>
            <p:cNvSpPr/>
            <p:nvPr/>
          </p:nvSpPr>
          <p:spPr>
            <a:xfrm>
              <a:off x="10135520" y="1864221"/>
              <a:ext cx="1637723" cy="16377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E7F52EA3-A4FB-4180-898C-BEC44197F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46640" y="2380905"/>
              <a:ext cx="833023" cy="833023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5BC11C4-F34D-49A3-B351-3DA145185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86260" y="2146707"/>
              <a:ext cx="759640" cy="910555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2C3E3666-1A97-4E8A-A6AA-30A56D94FAD8}"/>
              </a:ext>
            </a:extLst>
          </p:cNvPr>
          <p:cNvGrpSpPr/>
          <p:nvPr/>
        </p:nvGrpSpPr>
        <p:grpSpPr>
          <a:xfrm>
            <a:off x="5253988" y="1686548"/>
            <a:ext cx="1637723" cy="1637723"/>
            <a:chOff x="5443165" y="1858125"/>
            <a:chExt cx="1637723" cy="1637723"/>
          </a:xfrm>
          <a:effectLst>
            <a:glow rad="127000">
              <a:srgbClr val="5AC9B8">
                <a:alpha val="40000"/>
              </a:srgbClr>
            </a:glow>
          </a:effectLst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0936AFFF-B924-4C4B-A4FA-E064021910B9}"/>
                </a:ext>
              </a:extLst>
            </p:cNvPr>
            <p:cNvSpPr/>
            <p:nvPr/>
          </p:nvSpPr>
          <p:spPr>
            <a:xfrm>
              <a:off x="5443165" y="1858125"/>
              <a:ext cx="1637723" cy="16377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1" name="그림 50" descr="연, 우산, 그리기이(가) 표시된 사진&#10;&#10;자동 생성된 설명">
              <a:extLst>
                <a:ext uri="{FF2B5EF4-FFF2-40B4-BE49-F238E27FC236}">
                  <a16:creationId xmlns:a16="http://schemas.microsoft.com/office/drawing/2014/main" id="{0A3D9833-1E35-4086-A1E4-3E39F05D9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1620" y="2231435"/>
              <a:ext cx="1420811" cy="1019505"/>
            </a:xfrm>
            <a:prstGeom prst="ellipse">
              <a:avLst/>
            </a:prstGeom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0D6C76AB-664E-40DC-B3C3-4B41F5638182}"/>
              </a:ext>
            </a:extLst>
          </p:cNvPr>
          <p:cNvGrpSpPr/>
          <p:nvPr/>
        </p:nvGrpSpPr>
        <p:grpSpPr>
          <a:xfrm>
            <a:off x="2833864" y="1686548"/>
            <a:ext cx="1637723" cy="1637723"/>
            <a:chOff x="3111275" y="1885781"/>
            <a:chExt cx="1637723" cy="1637723"/>
          </a:xfrm>
          <a:effectLst>
            <a:glow rad="127000">
              <a:srgbClr val="5AC9B8">
                <a:alpha val="40000"/>
              </a:srgbClr>
            </a:glow>
          </a:effectLst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4ABFD19-041D-44EE-A277-F75441C7E6EF}"/>
                </a:ext>
              </a:extLst>
            </p:cNvPr>
            <p:cNvSpPr/>
            <p:nvPr/>
          </p:nvSpPr>
          <p:spPr>
            <a:xfrm>
              <a:off x="3111275" y="1885781"/>
              <a:ext cx="1637723" cy="16377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5201888A-98E2-4DCC-A0A2-D38C946F7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71338" y="2197370"/>
              <a:ext cx="1023724" cy="1023724"/>
            </a:xfrm>
            <a:prstGeom prst="rect">
              <a:avLst/>
            </a:prstGeom>
          </p:spPr>
        </p:pic>
      </p:grpSp>
      <p:sp>
        <p:nvSpPr>
          <p:cNvPr id="55" name="타원 54">
            <a:extLst>
              <a:ext uri="{FF2B5EF4-FFF2-40B4-BE49-F238E27FC236}">
                <a16:creationId xmlns:a16="http://schemas.microsoft.com/office/drawing/2014/main" id="{E631262A-81AF-469E-A131-B305A3D44028}"/>
              </a:ext>
            </a:extLst>
          </p:cNvPr>
          <p:cNvSpPr/>
          <p:nvPr/>
        </p:nvSpPr>
        <p:spPr>
          <a:xfrm>
            <a:off x="7674112" y="1658892"/>
            <a:ext cx="1637723" cy="163772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27000">
              <a:srgbClr val="5AC9B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6" name="그림 55" descr="트럭이(가) 표시된 사진&#10;&#10;자동 생성된 설명">
            <a:extLst>
              <a:ext uri="{FF2B5EF4-FFF2-40B4-BE49-F238E27FC236}">
                <a16:creationId xmlns:a16="http://schemas.microsoft.com/office/drawing/2014/main" id="{3E3CE8CF-0527-45B1-9C04-96C75809CF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1744" y="1915769"/>
            <a:ext cx="1128517" cy="1128517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37A3EF49-FEE3-4BD5-8C4A-94D5BCDA25AC}"/>
              </a:ext>
            </a:extLst>
          </p:cNvPr>
          <p:cNvSpPr/>
          <p:nvPr/>
        </p:nvSpPr>
        <p:spPr>
          <a:xfrm rot="5400000">
            <a:off x="1318775" y="3196523"/>
            <a:ext cx="45719" cy="1951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9FA3F65-1790-405E-9561-2D2A9CC8B905}"/>
              </a:ext>
            </a:extLst>
          </p:cNvPr>
          <p:cNvSpPr/>
          <p:nvPr/>
        </p:nvSpPr>
        <p:spPr>
          <a:xfrm rot="5400000">
            <a:off x="3695431" y="3196524"/>
            <a:ext cx="45719" cy="1951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978497BF-CB52-4701-8527-4547FCB36531}"/>
              </a:ext>
            </a:extLst>
          </p:cNvPr>
          <p:cNvSpPr/>
          <p:nvPr/>
        </p:nvSpPr>
        <p:spPr>
          <a:xfrm rot="5400000">
            <a:off x="6067715" y="3196523"/>
            <a:ext cx="45719" cy="1951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DC42AB2-AA07-4550-AAB9-3F57F29F492E}"/>
              </a:ext>
            </a:extLst>
          </p:cNvPr>
          <p:cNvSpPr/>
          <p:nvPr/>
        </p:nvSpPr>
        <p:spPr>
          <a:xfrm rot="5400000">
            <a:off x="8423508" y="3196595"/>
            <a:ext cx="45719" cy="1951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E6ED788-BE0E-4189-8BAB-E8381DE90011}"/>
              </a:ext>
            </a:extLst>
          </p:cNvPr>
          <p:cNvSpPr/>
          <p:nvPr/>
        </p:nvSpPr>
        <p:spPr>
          <a:xfrm rot="5400000">
            <a:off x="10816652" y="3196524"/>
            <a:ext cx="45719" cy="19512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AC10EFC-4BF3-4B7F-B840-E229EE48C56A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1E588A9-9A83-40AC-920F-9F5391066B3F}"/>
              </a:ext>
            </a:extLst>
          </p:cNvPr>
          <p:cNvSpPr/>
          <p:nvPr/>
        </p:nvSpPr>
        <p:spPr>
          <a:xfrm>
            <a:off x="3223650" y="411509"/>
            <a:ext cx="5938160" cy="82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srgbClr val="788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요약</a:t>
            </a:r>
            <a:endParaRPr lang="en-US" altLang="ko-KR" sz="3600" kern="0" dirty="0">
              <a:solidFill>
                <a:srgbClr val="7880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C70705BE-BD19-4226-A35D-B10309B0ADC7}"/>
              </a:ext>
            </a:extLst>
          </p:cNvPr>
          <p:cNvSpPr/>
          <p:nvPr/>
        </p:nvSpPr>
        <p:spPr>
          <a:xfrm>
            <a:off x="7729575" y="623635"/>
            <a:ext cx="555863" cy="555863"/>
          </a:xfrm>
          <a:prstGeom prst="ellipse">
            <a:avLst/>
          </a:prstGeom>
          <a:solidFill>
            <a:srgbClr val="D8EBE9"/>
          </a:solidFill>
          <a:ln w="190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25B91F2D-E088-40DE-97F9-28E12ABE9A8B}"/>
              </a:ext>
            </a:extLst>
          </p:cNvPr>
          <p:cNvSpPr/>
          <p:nvPr/>
        </p:nvSpPr>
        <p:spPr>
          <a:xfrm>
            <a:off x="4150461" y="623634"/>
            <a:ext cx="555863" cy="555863"/>
          </a:xfrm>
          <a:prstGeom prst="ellipse">
            <a:avLst/>
          </a:prstGeom>
          <a:noFill/>
          <a:ln w="6350"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129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67B4674-4E10-4187-B475-67891D514786}"/>
              </a:ext>
            </a:extLst>
          </p:cNvPr>
          <p:cNvSpPr/>
          <p:nvPr/>
        </p:nvSpPr>
        <p:spPr>
          <a:xfrm>
            <a:off x="8784241" y="1422400"/>
            <a:ext cx="1476723" cy="1856959"/>
          </a:xfrm>
          <a:prstGeom prst="round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0CE673F-18AE-4E83-BDB5-7590128DB5D5}"/>
              </a:ext>
            </a:extLst>
          </p:cNvPr>
          <p:cNvSpPr/>
          <p:nvPr/>
        </p:nvSpPr>
        <p:spPr>
          <a:xfrm>
            <a:off x="4892973" y="2093079"/>
            <a:ext cx="1809912" cy="3779039"/>
          </a:xfrm>
          <a:prstGeom prst="round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7D455D6-D1BC-4968-9D9D-0C0E2AEC59F8}"/>
              </a:ext>
            </a:extLst>
          </p:cNvPr>
          <p:cNvGrpSpPr/>
          <p:nvPr/>
        </p:nvGrpSpPr>
        <p:grpSpPr>
          <a:xfrm>
            <a:off x="1692943" y="2093079"/>
            <a:ext cx="1488575" cy="1964532"/>
            <a:chOff x="982428" y="2071137"/>
            <a:chExt cx="1534885" cy="2325281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FAAC4078-F79E-4019-9780-6208647CD83A}"/>
                </a:ext>
              </a:extLst>
            </p:cNvPr>
            <p:cNvSpPr/>
            <p:nvPr/>
          </p:nvSpPr>
          <p:spPr>
            <a:xfrm>
              <a:off x="982428" y="2071137"/>
              <a:ext cx="1534885" cy="2325281"/>
            </a:xfrm>
            <a:prstGeom prst="roundRect">
              <a:avLst/>
            </a:prstGeom>
            <a:noFill/>
            <a:ln w="76200">
              <a:solidFill>
                <a:srgbClr val="5AC9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44" name="화살표: 아래쪽 43">
              <a:extLst>
                <a:ext uri="{FF2B5EF4-FFF2-40B4-BE49-F238E27FC236}">
                  <a16:creationId xmlns:a16="http://schemas.microsoft.com/office/drawing/2014/main" id="{F1C233BC-5726-4EDF-AAE1-3FA2BCFE83C1}"/>
                </a:ext>
              </a:extLst>
            </p:cNvPr>
            <p:cNvSpPr/>
            <p:nvPr/>
          </p:nvSpPr>
          <p:spPr>
            <a:xfrm>
              <a:off x="1567242" y="2975341"/>
              <a:ext cx="354898" cy="577294"/>
            </a:xfrm>
            <a:prstGeom prst="downArrow">
              <a:avLst/>
            </a:prstGeom>
            <a:solidFill>
              <a:srgbClr val="EF9295">
                <a:alpha val="5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038252C1-165C-4D66-B3DF-3AF0D91AE96C}"/>
              </a:ext>
            </a:extLst>
          </p:cNvPr>
          <p:cNvSpPr/>
          <p:nvPr/>
        </p:nvSpPr>
        <p:spPr>
          <a:xfrm>
            <a:off x="8622673" y="4299812"/>
            <a:ext cx="1809912" cy="1639270"/>
          </a:xfrm>
          <a:prstGeom prst="roundRect">
            <a:avLst/>
          </a:prstGeom>
          <a:noFill/>
          <a:ln w="762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FEC09BD4-1320-4F5E-87B8-431855A0E30F}"/>
              </a:ext>
            </a:extLst>
          </p:cNvPr>
          <p:cNvSpPr/>
          <p:nvPr/>
        </p:nvSpPr>
        <p:spPr>
          <a:xfrm rot="10800000">
            <a:off x="6789376" y="4579306"/>
            <a:ext cx="1785365" cy="225243"/>
          </a:xfrm>
          <a:prstGeom prst="rightArrow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2D7DEB-4243-4D78-84DF-9DD0FA7A8F6B}"/>
              </a:ext>
            </a:extLst>
          </p:cNvPr>
          <p:cNvSpPr txBox="1"/>
          <p:nvPr/>
        </p:nvSpPr>
        <p:spPr>
          <a:xfrm>
            <a:off x="3140313" y="3314084"/>
            <a:ext cx="161344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UART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13BB643-A99A-4ABE-8149-473B6515F03E}"/>
              </a:ext>
            </a:extLst>
          </p:cNvPr>
          <p:cNvSpPr txBox="1"/>
          <p:nvPr/>
        </p:nvSpPr>
        <p:spPr>
          <a:xfrm>
            <a:off x="6715406" y="2544176"/>
            <a:ext cx="178536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Bluetooth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DAB97BA-A38E-46EB-BE4C-D96785926991}"/>
              </a:ext>
            </a:extLst>
          </p:cNvPr>
          <p:cNvSpPr txBox="1"/>
          <p:nvPr/>
        </p:nvSpPr>
        <p:spPr>
          <a:xfrm>
            <a:off x="6889555" y="4263902"/>
            <a:ext cx="178536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Control Gain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1" name="사각형: 둥근 모서리 5">
            <a:extLst>
              <a:ext uri="{FF2B5EF4-FFF2-40B4-BE49-F238E27FC236}">
                <a16:creationId xmlns:a16="http://schemas.microsoft.com/office/drawing/2014/main" id="{88589542-B425-4CC7-A272-BA92E6406A50}"/>
              </a:ext>
            </a:extLst>
          </p:cNvPr>
          <p:cNvSpPr/>
          <p:nvPr/>
        </p:nvSpPr>
        <p:spPr>
          <a:xfrm>
            <a:off x="1762304" y="1508320"/>
            <a:ext cx="1389584" cy="504909"/>
          </a:xfrm>
          <a:prstGeom prst="roundRect">
            <a:avLst>
              <a:gd name="adj" fmla="val 50000"/>
            </a:avLst>
          </a:prstGeom>
          <a:solidFill>
            <a:srgbClr val="7880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JETSON</a:t>
            </a:r>
          </a:p>
        </p:txBody>
      </p:sp>
      <p:sp>
        <p:nvSpPr>
          <p:cNvPr id="62" name="사각형: 둥근 모서리 5">
            <a:extLst>
              <a:ext uri="{FF2B5EF4-FFF2-40B4-BE49-F238E27FC236}">
                <a16:creationId xmlns:a16="http://schemas.microsoft.com/office/drawing/2014/main" id="{620857A5-3796-4A25-BE98-2DBD47E12547}"/>
              </a:ext>
            </a:extLst>
          </p:cNvPr>
          <p:cNvSpPr/>
          <p:nvPr/>
        </p:nvSpPr>
        <p:spPr>
          <a:xfrm>
            <a:off x="5077114" y="1507180"/>
            <a:ext cx="1389584" cy="504909"/>
          </a:xfrm>
          <a:prstGeom prst="roundRect">
            <a:avLst>
              <a:gd name="adj" fmla="val 50000"/>
            </a:avLst>
          </a:prstGeom>
          <a:solidFill>
            <a:srgbClr val="7880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ARDUINO</a:t>
            </a:r>
          </a:p>
        </p:txBody>
      </p:sp>
      <p:sp>
        <p:nvSpPr>
          <p:cNvPr id="63" name="사각형: 둥근 모서리 5">
            <a:extLst>
              <a:ext uri="{FF2B5EF4-FFF2-40B4-BE49-F238E27FC236}">
                <a16:creationId xmlns:a16="http://schemas.microsoft.com/office/drawing/2014/main" id="{6D029763-9B71-4267-9915-3ABFAD077DCA}"/>
              </a:ext>
            </a:extLst>
          </p:cNvPr>
          <p:cNvSpPr/>
          <p:nvPr/>
        </p:nvSpPr>
        <p:spPr>
          <a:xfrm>
            <a:off x="8833999" y="3714321"/>
            <a:ext cx="1389584" cy="504909"/>
          </a:xfrm>
          <a:prstGeom prst="roundRect">
            <a:avLst>
              <a:gd name="adj" fmla="val 50000"/>
            </a:avLst>
          </a:prstGeom>
          <a:solidFill>
            <a:srgbClr val="7880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MATLAB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83707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1" name="모서리가 둥근 직사각형 31">
            <a:extLst>
              <a:ext uri="{FF2B5EF4-FFF2-40B4-BE49-F238E27FC236}">
                <a16:creationId xmlns:a16="http://schemas.microsoft.com/office/drawing/2014/main" id="{B9CB6AA9-0217-4CA6-9414-8CA66245809C}"/>
              </a:ext>
            </a:extLst>
          </p:cNvPr>
          <p:cNvSpPr/>
          <p:nvPr/>
        </p:nvSpPr>
        <p:spPr>
          <a:xfrm>
            <a:off x="1811395" y="2370956"/>
            <a:ext cx="1251668" cy="345468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Camera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2" name="모서리가 둥근 직사각형 31">
            <a:extLst>
              <a:ext uri="{FF2B5EF4-FFF2-40B4-BE49-F238E27FC236}">
                <a16:creationId xmlns:a16="http://schemas.microsoft.com/office/drawing/2014/main" id="{7A308F80-4B0D-4B6A-B441-EAD4EF251025}"/>
              </a:ext>
            </a:extLst>
          </p:cNvPr>
          <p:cNvSpPr/>
          <p:nvPr/>
        </p:nvSpPr>
        <p:spPr>
          <a:xfrm>
            <a:off x="1811395" y="3448636"/>
            <a:ext cx="1251668" cy="345468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Attitude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4" name="모서리가 둥근 직사각형 31">
            <a:extLst>
              <a:ext uri="{FF2B5EF4-FFF2-40B4-BE49-F238E27FC236}">
                <a16:creationId xmlns:a16="http://schemas.microsoft.com/office/drawing/2014/main" id="{C9AED240-82F7-4E5B-BFF2-42CC64832D7D}"/>
              </a:ext>
            </a:extLst>
          </p:cNvPr>
          <p:cNvSpPr/>
          <p:nvPr/>
        </p:nvSpPr>
        <p:spPr>
          <a:xfrm>
            <a:off x="5138275" y="2337333"/>
            <a:ext cx="1251668" cy="345468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IMU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5" name="모서리가 둥근 직사각형 31">
            <a:extLst>
              <a:ext uri="{FF2B5EF4-FFF2-40B4-BE49-F238E27FC236}">
                <a16:creationId xmlns:a16="http://schemas.microsoft.com/office/drawing/2014/main" id="{2139FDD7-4B0F-4107-84E4-D0D558A814D0}"/>
              </a:ext>
            </a:extLst>
          </p:cNvPr>
          <p:cNvSpPr/>
          <p:nvPr/>
        </p:nvSpPr>
        <p:spPr>
          <a:xfrm>
            <a:off x="5126768" y="3200993"/>
            <a:ext cx="1346775" cy="694929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Attitude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Fusion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6" name="모서리가 둥근 직사각형 31">
            <a:extLst>
              <a:ext uri="{FF2B5EF4-FFF2-40B4-BE49-F238E27FC236}">
                <a16:creationId xmlns:a16="http://schemas.microsoft.com/office/drawing/2014/main" id="{7734F326-D6F0-40EF-B70C-3A8E8305F2A9}"/>
              </a:ext>
            </a:extLst>
          </p:cNvPr>
          <p:cNvSpPr/>
          <p:nvPr/>
        </p:nvSpPr>
        <p:spPr>
          <a:xfrm>
            <a:off x="5138275" y="4413598"/>
            <a:ext cx="1251668" cy="345468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Controller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7" name="모서리가 둥근 직사각형 31">
            <a:extLst>
              <a:ext uri="{FF2B5EF4-FFF2-40B4-BE49-F238E27FC236}">
                <a16:creationId xmlns:a16="http://schemas.microsoft.com/office/drawing/2014/main" id="{D705E858-2A68-4264-8578-83DF38BDA43E}"/>
              </a:ext>
            </a:extLst>
          </p:cNvPr>
          <p:cNvSpPr/>
          <p:nvPr/>
        </p:nvSpPr>
        <p:spPr>
          <a:xfrm>
            <a:off x="5138275" y="5294041"/>
            <a:ext cx="1251668" cy="345468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Motor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8" name="모서리가 둥근 직사각형 31">
            <a:extLst>
              <a:ext uri="{FF2B5EF4-FFF2-40B4-BE49-F238E27FC236}">
                <a16:creationId xmlns:a16="http://schemas.microsoft.com/office/drawing/2014/main" id="{4E48EFFA-4A43-4CD3-BA93-5E779343095F}"/>
              </a:ext>
            </a:extLst>
          </p:cNvPr>
          <p:cNvSpPr/>
          <p:nvPr/>
        </p:nvSpPr>
        <p:spPr>
          <a:xfrm>
            <a:off x="8893558" y="2115781"/>
            <a:ext cx="1251668" cy="345468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App SW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9" name="모서리가 둥근 직사각형 31">
            <a:extLst>
              <a:ext uri="{FF2B5EF4-FFF2-40B4-BE49-F238E27FC236}">
                <a16:creationId xmlns:a16="http://schemas.microsoft.com/office/drawing/2014/main" id="{C6155006-FE74-4F2C-9806-2212C9A6EAD8}"/>
              </a:ext>
            </a:extLst>
          </p:cNvPr>
          <p:cNvSpPr/>
          <p:nvPr/>
        </p:nvSpPr>
        <p:spPr>
          <a:xfrm>
            <a:off x="8893558" y="2619144"/>
            <a:ext cx="1251668" cy="345468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Web SW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0" name="모서리가 둥근 직사각형 31">
            <a:extLst>
              <a:ext uri="{FF2B5EF4-FFF2-40B4-BE49-F238E27FC236}">
                <a16:creationId xmlns:a16="http://schemas.microsoft.com/office/drawing/2014/main" id="{6D3E272F-DB61-4C88-8B2E-4B9B78D4A3ED}"/>
              </a:ext>
            </a:extLst>
          </p:cNvPr>
          <p:cNvSpPr/>
          <p:nvPr/>
        </p:nvSpPr>
        <p:spPr>
          <a:xfrm>
            <a:off x="8717451" y="4719866"/>
            <a:ext cx="1620355" cy="813873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Reinforcement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Learning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1" name="화살표: 오른쪽 80">
            <a:extLst>
              <a:ext uri="{FF2B5EF4-FFF2-40B4-BE49-F238E27FC236}">
                <a16:creationId xmlns:a16="http://schemas.microsoft.com/office/drawing/2014/main" id="{62B7131A-05C6-4770-8C99-CF930880D431}"/>
              </a:ext>
            </a:extLst>
          </p:cNvPr>
          <p:cNvSpPr/>
          <p:nvPr/>
        </p:nvSpPr>
        <p:spPr>
          <a:xfrm>
            <a:off x="6733608" y="2331760"/>
            <a:ext cx="1973878" cy="249211"/>
          </a:xfrm>
          <a:prstGeom prst="rightArrow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6EF8A62B-9AC3-4DEB-847D-BD0451649EE9}"/>
              </a:ext>
            </a:extLst>
          </p:cNvPr>
          <p:cNvSpPr/>
          <p:nvPr/>
        </p:nvSpPr>
        <p:spPr>
          <a:xfrm>
            <a:off x="3229912" y="3632108"/>
            <a:ext cx="1576567" cy="214965"/>
          </a:xfrm>
          <a:prstGeom prst="rightArrow">
            <a:avLst/>
          </a:prstGeom>
          <a:noFill/>
          <a:ln w="571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4" name="화살표: 아래쪽 83">
            <a:extLst>
              <a:ext uri="{FF2B5EF4-FFF2-40B4-BE49-F238E27FC236}">
                <a16:creationId xmlns:a16="http://schemas.microsoft.com/office/drawing/2014/main" id="{D97EB856-2395-479A-AC45-FA7863FC7645}"/>
              </a:ext>
            </a:extLst>
          </p:cNvPr>
          <p:cNvSpPr/>
          <p:nvPr/>
        </p:nvSpPr>
        <p:spPr>
          <a:xfrm>
            <a:off x="5612300" y="2729066"/>
            <a:ext cx="360237" cy="453985"/>
          </a:xfrm>
          <a:prstGeom prst="downArrow">
            <a:avLst/>
          </a:prstGeom>
          <a:solidFill>
            <a:srgbClr val="EF9295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5" name="화살표: 아래쪽 84">
            <a:extLst>
              <a:ext uri="{FF2B5EF4-FFF2-40B4-BE49-F238E27FC236}">
                <a16:creationId xmlns:a16="http://schemas.microsoft.com/office/drawing/2014/main" id="{63F58466-5541-4D55-83BC-41820E82C33D}"/>
              </a:ext>
            </a:extLst>
          </p:cNvPr>
          <p:cNvSpPr/>
          <p:nvPr/>
        </p:nvSpPr>
        <p:spPr>
          <a:xfrm>
            <a:off x="5595565" y="3932734"/>
            <a:ext cx="360237" cy="453985"/>
          </a:xfrm>
          <a:prstGeom prst="downArrow">
            <a:avLst/>
          </a:prstGeom>
          <a:solidFill>
            <a:srgbClr val="EF9295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7" name="화살표: 아래쪽 86">
            <a:extLst>
              <a:ext uri="{FF2B5EF4-FFF2-40B4-BE49-F238E27FC236}">
                <a16:creationId xmlns:a16="http://schemas.microsoft.com/office/drawing/2014/main" id="{3CDAB364-DA4E-4CEF-B156-0C5DAA382E6C}"/>
              </a:ext>
            </a:extLst>
          </p:cNvPr>
          <p:cNvSpPr/>
          <p:nvPr/>
        </p:nvSpPr>
        <p:spPr>
          <a:xfrm>
            <a:off x="5595564" y="4804549"/>
            <a:ext cx="360237" cy="453985"/>
          </a:xfrm>
          <a:prstGeom prst="downArrow">
            <a:avLst/>
          </a:prstGeom>
          <a:solidFill>
            <a:srgbClr val="EF9295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5845FE5-8FE2-49A6-8FA9-74FA819A414B}"/>
              </a:ext>
            </a:extLst>
          </p:cNvPr>
          <p:cNvSpPr txBox="1"/>
          <p:nvPr/>
        </p:nvSpPr>
        <p:spPr>
          <a:xfrm>
            <a:off x="6750167" y="2004781"/>
            <a:ext cx="178536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Wifi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688C881-F70B-4EAB-BDFB-13AE5401A7C5}"/>
              </a:ext>
            </a:extLst>
          </p:cNvPr>
          <p:cNvSpPr txBox="1"/>
          <p:nvPr/>
        </p:nvSpPr>
        <p:spPr>
          <a:xfrm>
            <a:off x="8812673" y="1627746"/>
            <a:ext cx="1435228" cy="307777"/>
          </a:xfrm>
          <a:prstGeom prst="rect">
            <a:avLst/>
          </a:prstGeom>
          <a:solidFill>
            <a:srgbClr val="5AC9B8"/>
          </a:solidFill>
          <a:ln>
            <a:solidFill>
              <a:srgbClr val="5AC9B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Monitoring</a:t>
            </a:r>
            <a:endParaRPr lang="ko-KR" altLang="en-US" sz="1400" b="1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A8670F22-5FF5-4AE8-BF9E-46858C0A70C8}"/>
              </a:ext>
            </a:extLst>
          </p:cNvPr>
          <p:cNvSpPr/>
          <p:nvPr/>
        </p:nvSpPr>
        <p:spPr>
          <a:xfrm>
            <a:off x="8211251" y="495819"/>
            <a:ext cx="555863" cy="555863"/>
          </a:xfrm>
          <a:prstGeom prst="ellipse">
            <a:avLst/>
          </a:prstGeom>
          <a:solidFill>
            <a:srgbClr val="D8EBE9"/>
          </a:solidFill>
          <a:ln w="190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B5FB20-4E91-47A8-A9E7-60DD9CA1BC0E}"/>
              </a:ext>
            </a:extLst>
          </p:cNvPr>
          <p:cNvSpPr/>
          <p:nvPr/>
        </p:nvSpPr>
        <p:spPr>
          <a:xfrm>
            <a:off x="2980805" y="287635"/>
            <a:ext cx="5938160" cy="82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srgbClr val="788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시스템 구성도</a:t>
            </a:r>
            <a:endParaRPr lang="en-US" altLang="ko-KR" sz="3600" kern="0" dirty="0">
              <a:solidFill>
                <a:srgbClr val="7880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552FD3B8-2D6A-4E59-AE7F-1305169241B8}"/>
              </a:ext>
            </a:extLst>
          </p:cNvPr>
          <p:cNvSpPr/>
          <p:nvPr/>
        </p:nvSpPr>
        <p:spPr>
          <a:xfrm>
            <a:off x="3186902" y="499761"/>
            <a:ext cx="555863" cy="555863"/>
          </a:xfrm>
          <a:prstGeom prst="ellipse">
            <a:avLst/>
          </a:prstGeom>
          <a:noFill/>
          <a:ln w="6350"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133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타원 67">
            <a:extLst>
              <a:ext uri="{FF2B5EF4-FFF2-40B4-BE49-F238E27FC236}">
                <a16:creationId xmlns:a16="http://schemas.microsoft.com/office/drawing/2014/main" id="{7B619796-8576-4305-B616-D9BF136127D4}"/>
              </a:ext>
            </a:extLst>
          </p:cNvPr>
          <p:cNvSpPr/>
          <p:nvPr/>
        </p:nvSpPr>
        <p:spPr>
          <a:xfrm>
            <a:off x="8211251" y="495819"/>
            <a:ext cx="555863" cy="555863"/>
          </a:xfrm>
          <a:prstGeom prst="ellipse">
            <a:avLst/>
          </a:prstGeom>
          <a:solidFill>
            <a:srgbClr val="D8EBE9"/>
          </a:solidFill>
          <a:ln w="190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C9B1D98-659A-470F-974D-1701A7A6A1EC}"/>
              </a:ext>
            </a:extLst>
          </p:cNvPr>
          <p:cNvSpPr/>
          <p:nvPr/>
        </p:nvSpPr>
        <p:spPr>
          <a:xfrm>
            <a:off x="2980805" y="287635"/>
            <a:ext cx="5938160" cy="827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kern="0" dirty="0">
                <a:solidFill>
                  <a:srgbClr val="78808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시스템 알고리즘</a:t>
            </a:r>
            <a:endParaRPr lang="en-US" altLang="ko-KR" sz="3600" kern="0" dirty="0">
              <a:solidFill>
                <a:srgbClr val="78808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80AEEC4-3A0B-4CB0-A919-7BF634DA212A}"/>
              </a:ext>
            </a:extLst>
          </p:cNvPr>
          <p:cNvSpPr/>
          <p:nvPr/>
        </p:nvSpPr>
        <p:spPr>
          <a:xfrm>
            <a:off x="3186902" y="499761"/>
            <a:ext cx="555863" cy="555863"/>
          </a:xfrm>
          <a:prstGeom prst="ellipse">
            <a:avLst/>
          </a:prstGeom>
          <a:noFill/>
          <a:ln w="6350"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5AF412D-AE84-4EA6-8463-F91AF1086E7E}"/>
              </a:ext>
            </a:extLst>
          </p:cNvPr>
          <p:cNvGrpSpPr/>
          <p:nvPr/>
        </p:nvGrpSpPr>
        <p:grpSpPr>
          <a:xfrm>
            <a:off x="488417" y="2343933"/>
            <a:ext cx="4826302" cy="2905360"/>
            <a:chOff x="544918" y="2027686"/>
            <a:chExt cx="4618925" cy="2989559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B998A30-E5AC-4203-95A9-0B18E962E6C8}"/>
                </a:ext>
              </a:extLst>
            </p:cNvPr>
            <p:cNvGrpSpPr/>
            <p:nvPr/>
          </p:nvGrpSpPr>
          <p:grpSpPr>
            <a:xfrm>
              <a:off x="544918" y="2027686"/>
              <a:ext cx="4618925" cy="2989559"/>
              <a:chOff x="1656676" y="2426868"/>
              <a:chExt cx="9965675" cy="2989559"/>
            </a:xfrm>
          </p:grpSpPr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78977EB5-ECEC-4712-9D6C-1EFCEA809D95}"/>
                  </a:ext>
                </a:extLst>
              </p:cNvPr>
              <p:cNvSpPr/>
              <p:nvPr/>
            </p:nvSpPr>
            <p:spPr>
              <a:xfrm>
                <a:off x="1656676" y="2435013"/>
                <a:ext cx="2699594" cy="2981414"/>
              </a:xfrm>
              <a:prstGeom prst="roundRect">
                <a:avLst/>
              </a:prstGeom>
              <a:noFill/>
              <a:ln w="76200">
                <a:solidFill>
                  <a:srgbClr val="5AC9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EA46989-D281-4182-8326-52C3F8BEF02B}"/>
                  </a:ext>
                </a:extLst>
              </p:cNvPr>
              <p:cNvSpPr/>
              <p:nvPr/>
            </p:nvSpPr>
            <p:spPr>
              <a:xfrm>
                <a:off x="4853207" y="2426868"/>
                <a:ext cx="6769144" cy="2981414"/>
              </a:xfrm>
              <a:prstGeom prst="roundRect">
                <a:avLst/>
              </a:prstGeom>
              <a:noFill/>
              <a:ln w="76200">
                <a:solidFill>
                  <a:srgbClr val="5AC9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45" name="화살표: 오른쪽 44">
                <a:extLst>
                  <a:ext uri="{FF2B5EF4-FFF2-40B4-BE49-F238E27FC236}">
                    <a16:creationId xmlns:a16="http://schemas.microsoft.com/office/drawing/2014/main" id="{23058003-8FA6-4954-B407-7AF1565B08DE}"/>
                  </a:ext>
                </a:extLst>
              </p:cNvPr>
              <p:cNvSpPr/>
              <p:nvPr/>
            </p:nvSpPr>
            <p:spPr>
              <a:xfrm>
                <a:off x="4221859" y="4775940"/>
                <a:ext cx="1051129" cy="142699"/>
              </a:xfrm>
              <a:prstGeom prst="rightArrow">
                <a:avLst/>
              </a:prstGeom>
              <a:solidFill>
                <a:srgbClr val="F3E5D7"/>
              </a:solidFill>
              <a:ln w="19050">
                <a:solidFill>
                  <a:srgbClr val="5AC9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A61E4DC5-7090-4BD3-9425-97F1DAFC9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88517" y="3240238"/>
                <a:ext cx="537314" cy="4791"/>
              </a:xfrm>
              <a:prstGeom prst="straightConnector1">
                <a:avLst/>
              </a:prstGeom>
              <a:ln w="38100">
                <a:solidFill>
                  <a:srgbClr val="5AC9B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연결선: 꺾임 46">
                <a:extLst>
                  <a:ext uri="{FF2B5EF4-FFF2-40B4-BE49-F238E27FC236}">
                    <a16:creationId xmlns:a16="http://schemas.microsoft.com/office/drawing/2014/main" id="{E5AC2FBB-2BD9-4124-A128-C6B237B32B60}"/>
                  </a:ext>
                </a:extLst>
              </p:cNvPr>
              <p:cNvCxnSpPr>
                <a:cxnSpLocks/>
                <a:stCxn id="142" idx="3"/>
              </p:cNvCxnSpPr>
              <p:nvPr/>
            </p:nvCxnSpPr>
            <p:spPr>
              <a:xfrm flipV="1">
                <a:off x="7466637" y="4175735"/>
                <a:ext cx="3168391" cy="651703"/>
              </a:xfrm>
              <a:prstGeom prst="bentConnector3">
                <a:avLst>
                  <a:gd name="adj1" fmla="val 100322"/>
                </a:avLst>
              </a:prstGeom>
              <a:ln w="38100">
                <a:solidFill>
                  <a:srgbClr val="5AC9B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연결선: 꺾임 47">
                <a:extLst>
                  <a:ext uri="{FF2B5EF4-FFF2-40B4-BE49-F238E27FC236}">
                    <a16:creationId xmlns:a16="http://schemas.microsoft.com/office/drawing/2014/main" id="{379D9C90-81DD-42F5-B39B-037F0B8452E6}"/>
                  </a:ext>
                </a:extLst>
              </p:cNvPr>
              <p:cNvCxnSpPr>
                <a:cxnSpLocks/>
                <a:stCxn id="141" idx="3"/>
              </p:cNvCxnSpPr>
              <p:nvPr/>
            </p:nvCxnSpPr>
            <p:spPr>
              <a:xfrm>
                <a:off x="9979263" y="3235683"/>
                <a:ext cx="613388" cy="508459"/>
              </a:xfrm>
              <a:prstGeom prst="bentConnector2">
                <a:avLst/>
              </a:prstGeom>
              <a:ln w="38100">
                <a:solidFill>
                  <a:srgbClr val="5AC9B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4F30D84-9802-48F1-BC96-13CB385A0EF0}"/>
                  </a:ext>
                </a:extLst>
              </p:cNvPr>
              <p:cNvSpPr txBox="1"/>
              <p:nvPr/>
            </p:nvSpPr>
            <p:spPr>
              <a:xfrm>
                <a:off x="10004979" y="2945393"/>
                <a:ext cx="1186444" cy="2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Pitch</a:t>
                </a:r>
                <a:endPara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C50D9FB-A5E1-472C-A166-A459C2D15620}"/>
                  </a:ext>
                </a:extLst>
              </p:cNvPr>
              <p:cNvSpPr txBox="1"/>
              <p:nvPr/>
            </p:nvSpPr>
            <p:spPr>
              <a:xfrm>
                <a:off x="9143331" y="4543312"/>
                <a:ext cx="1282818" cy="28502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08서울남산체 M" panose="02020603020101020101" pitchFamily="18" charset="-127"/>
                    <a:ea typeface="08서울남산체 M" panose="02020603020101020101" pitchFamily="18" charset="-127"/>
                  </a:rPr>
                  <a:t>Pitch</a:t>
                </a:r>
                <a:endParaRPr lang="ko-KR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endParaRPr>
              </a:p>
            </p:txBody>
          </p:sp>
        </p:grpSp>
        <p:sp>
          <p:nvSpPr>
            <p:cNvPr id="35" name="화살표: 오른쪽 34">
              <a:extLst>
                <a:ext uri="{FF2B5EF4-FFF2-40B4-BE49-F238E27FC236}">
                  <a16:creationId xmlns:a16="http://schemas.microsoft.com/office/drawing/2014/main" id="{D5745549-574F-42E1-982B-34330175AF8E}"/>
                </a:ext>
              </a:extLst>
            </p:cNvPr>
            <p:cNvSpPr/>
            <p:nvPr/>
          </p:nvSpPr>
          <p:spPr>
            <a:xfrm>
              <a:off x="1711671" y="2794517"/>
              <a:ext cx="494574" cy="147681"/>
            </a:xfrm>
            <a:prstGeom prst="rightArrow">
              <a:avLst/>
            </a:prstGeom>
            <a:solidFill>
              <a:srgbClr val="F3E5D7"/>
            </a:solidFill>
            <a:ln w="19050">
              <a:solidFill>
                <a:srgbClr val="5AC9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sp>
        <p:nvSpPr>
          <p:cNvPr id="94" name="화살표: 오른쪽 93">
            <a:extLst>
              <a:ext uri="{FF2B5EF4-FFF2-40B4-BE49-F238E27FC236}">
                <a16:creationId xmlns:a16="http://schemas.microsoft.com/office/drawing/2014/main" id="{4D25B629-F50C-42C1-9C8D-9CA662C959CE}"/>
              </a:ext>
            </a:extLst>
          </p:cNvPr>
          <p:cNvSpPr/>
          <p:nvPr/>
        </p:nvSpPr>
        <p:spPr>
          <a:xfrm>
            <a:off x="5352770" y="3719554"/>
            <a:ext cx="667784" cy="147562"/>
          </a:xfrm>
          <a:prstGeom prst="rightArrow">
            <a:avLst/>
          </a:prstGeom>
          <a:solidFill>
            <a:srgbClr val="F3E5D7"/>
          </a:solidFill>
          <a:ln w="190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7FDDBF5-572A-4646-87CC-BD3E584CC30F}"/>
              </a:ext>
            </a:extLst>
          </p:cNvPr>
          <p:cNvSpPr txBox="1"/>
          <p:nvPr/>
        </p:nvSpPr>
        <p:spPr>
          <a:xfrm>
            <a:off x="5295423" y="3833826"/>
            <a:ext cx="70261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Pitch</a:t>
            </a:r>
            <a:endParaRPr lang="ko-KR" altLang="en-US" sz="1200" b="1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1D3B7A25-4466-4A23-BFF0-4B0F27E1A20F}"/>
              </a:ext>
            </a:extLst>
          </p:cNvPr>
          <p:cNvGrpSpPr/>
          <p:nvPr/>
        </p:nvGrpSpPr>
        <p:grpSpPr>
          <a:xfrm>
            <a:off x="6096000" y="2343933"/>
            <a:ext cx="3655380" cy="2897439"/>
            <a:chOff x="6086061" y="2343933"/>
            <a:chExt cx="3655380" cy="2897439"/>
          </a:xfrm>
        </p:grpSpPr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3253A8CA-1A13-4004-8966-88493827A91D}"/>
                </a:ext>
              </a:extLst>
            </p:cNvPr>
            <p:cNvSpPr/>
            <p:nvPr/>
          </p:nvSpPr>
          <p:spPr>
            <a:xfrm>
              <a:off x="6086061" y="2343933"/>
              <a:ext cx="3655380" cy="2897439"/>
            </a:xfrm>
            <a:prstGeom prst="roundRect">
              <a:avLst/>
            </a:prstGeom>
            <a:noFill/>
            <a:ln w="76200">
              <a:solidFill>
                <a:srgbClr val="5AC9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AC0D9218-E24E-4447-AF84-A77E5DA3AE32}"/>
                </a:ext>
              </a:extLst>
            </p:cNvPr>
            <p:cNvSpPr/>
            <p:nvPr/>
          </p:nvSpPr>
          <p:spPr>
            <a:xfrm>
              <a:off x="6376313" y="2902730"/>
              <a:ext cx="3036210" cy="2130675"/>
            </a:xfrm>
            <a:prstGeom prst="roundRect">
              <a:avLst/>
            </a:prstGeom>
            <a:noFill/>
            <a:ln w="19050">
              <a:solidFill>
                <a:srgbClr val="5AC9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A5724A04-5B20-4149-ABBB-21CF9F2B72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23185" y="3612767"/>
              <a:ext cx="221355" cy="1"/>
            </a:xfrm>
            <a:prstGeom prst="line">
              <a:avLst/>
            </a:prstGeom>
            <a:ln w="19050">
              <a:solidFill>
                <a:srgbClr val="5AC9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0293688E-F972-4B71-B1BD-BFFFC12CF2BF}"/>
                </a:ext>
              </a:extLst>
            </p:cNvPr>
            <p:cNvCxnSpPr>
              <a:cxnSpLocks/>
            </p:cNvCxnSpPr>
            <p:nvPr/>
          </p:nvCxnSpPr>
          <p:spPr>
            <a:xfrm>
              <a:off x="7316826" y="4360952"/>
              <a:ext cx="214993" cy="0"/>
            </a:xfrm>
            <a:prstGeom prst="line">
              <a:avLst/>
            </a:prstGeom>
            <a:ln w="19050">
              <a:solidFill>
                <a:srgbClr val="5AC9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903B39DD-E13B-4218-B973-170BF89AC825}"/>
                </a:ext>
              </a:extLst>
            </p:cNvPr>
            <p:cNvCxnSpPr>
              <a:cxnSpLocks/>
            </p:cNvCxnSpPr>
            <p:nvPr/>
          </p:nvCxnSpPr>
          <p:spPr>
            <a:xfrm>
              <a:off x="7538179" y="3277024"/>
              <a:ext cx="0" cy="1488501"/>
            </a:xfrm>
            <a:prstGeom prst="line">
              <a:avLst/>
            </a:prstGeom>
            <a:ln w="19050">
              <a:solidFill>
                <a:srgbClr val="5AC9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9D563767-4456-4E0C-B7FB-92D6AFE1F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8179" y="3285319"/>
              <a:ext cx="468268" cy="1866"/>
            </a:xfrm>
            <a:prstGeom prst="straightConnector1">
              <a:avLst/>
            </a:prstGeom>
            <a:ln w="19050">
              <a:solidFill>
                <a:srgbClr val="5AC9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C1807499-1AF7-4EF1-B42D-EC8A1C330B9B}"/>
                </a:ext>
              </a:extLst>
            </p:cNvPr>
            <p:cNvCxnSpPr>
              <a:cxnSpLocks/>
            </p:cNvCxnSpPr>
            <p:nvPr/>
          </p:nvCxnSpPr>
          <p:spPr>
            <a:xfrm>
              <a:off x="7538179" y="4755660"/>
              <a:ext cx="475638" cy="0"/>
            </a:xfrm>
            <a:prstGeom prst="straightConnector1">
              <a:avLst/>
            </a:prstGeom>
            <a:ln w="19050">
              <a:solidFill>
                <a:srgbClr val="5AC9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화살표 연결선 115">
              <a:extLst>
                <a:ext uri="{FF2B5EF4-FFF2-40B4-BE49-F238E27FC236}">
                  <a16:creationId xmlns:a16="http://schemas.microsoft.com/office/drawing/2014/main" id="{777ACED5-1C1A-4B5E-A4D7-1E2A11AB44F0}"/>
                </a:ext>
              </a:extLst>
            </p:cNvPr>
            <p:cNvCxnSpPr>
              <a:cxnSpLocks/>
            </p:cNvCxnSpPr>
            <p:nvPr/>
          </p:nvCxnSpPr>
          <p:spPr>
            <a:xfrm>
              <a:off x="7538179" y="3981960"/>
              <a:ext cx="468268" cy="0"/>
            </a:xfrm>
            <a:prstGeom prst="straightConnector1">
              <a:avLst/>
            </a:prstGeom>
            <a:ln w="19050">
              <a:solidFill>
                <a:srgbClr val="5AC9B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A5CC81D9-3B36-4E7E-905F-1A8BF3321B7A}"/>
              </a:ext>
            </a:extLst>
          </p:cNvPr>
          <p:cNvGrpSpPr/>
          <p:nvPr/>
        </p:nvGrpSpPr>
        <p:grpSpPr>
          <a:xfrm>
            <a:off x="9787703" y="3119291"/>
            <a:ext cx="1989915" cy="1207468"/>
            <a:chOff x="9787703" y="3119291"/>
            <a:chExt cx="1989915" cy="1207468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FDBF75BC-8D39-49F4-871F-B4BA4755569D}"/>
                </a:ext>
              </a:extLst>
            </p:cNvPr>
            <p:cNvSpPr/>
            <p:nvPr/>
          </p:nvSpPr>
          <p:spPr>
            <a:xfrm>
              <a:off x="10249411" y="3119291"/>
              <a:ext cx="1528207" cy="1207468"/>
            </a:xfrm>
            <a:prstGeom prst="roundRect">
              <a:avLst/>
            </a:prstGeom>
            <a:noFill/>
            <a:ln w="76200">
              <a:solidFill>
                <a:srgbClr val="5AC9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BF63703A-A952-4633-AC7E-CCB7902846E9}"/>
                </a:ext>
              </a:extLst>
            </p:cNvPr>
            <p:cNvSpPr txBox="1"/>
            <p:nvPr/>
          </p:nvSpPr>
          <p:spPr>
            <a:xfrm>
              <a:off x="10249411" y="3279374"/>
              <a:ext cx="1528207" cy="276999"/>
            </a:xfrm>
            <a:prstGeom prst="rect">
              <a:avLst/>
            </a:prstGeom>
            <a:solidFill>
              <a:srgbClr val="5AC9B8"/>
            </a:solidFill>
            <a:ln>
              <a:solidFill>
                <a:srgbClr val="5AC9B8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MOTOR</a:t>
              </a:r>
              <a:endParaRPr lang="ko-KR" altLang="en-US" sz="1200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24" name="화살표: 오른쪽 123">
              <a:extLst>
                <a:ext uri="{FF2B5EF4-FFF2-40B4-BE49-F238E27FC236}">
                  <a16:creationId xmlns:a16="http://schemas.microsoft.com/office/drawing/2014/main" id="{A7821ED8-41B8-4927-9A2C-520D985E570E}"/>
                </a:ext>
              </a:extLst>
            </p:cNvPr>
            <p:cNvSpPr/>
            <p:nvPr/>
          </p:nvSpPr>
          <p:spPr>
            <a:xfrm>
              <a:off x="9787703" y="3779383"/>
              <a:ext cx="406988" cy="147151"/>
            </a:xfrm>
            <a:prstGeom prst="rightArrow">
              <a:avLst/>
            </a:prstGeom>
            <a:solidFill>
              <a:srgbClr val="F3E5D7"/>
            </a:solidFill>
            <a:ln w="19050">
              <a:solidFill>
                <a:srgbClr val="5AC9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813137A-CB0A-4A65-98FE-90B1E3923741}"/>
              </a:ext>
            </a:extLst>
          </p:cNvPr>
          <p:cNvGrpSpPr/>
          <p:nvPr/>
        </p:nvGrpSpPr>
        <p:grpSpPr>
          <a:xfrm>
            <a:off x="4175074" y="5819251"/>
            <a:ext cx="1687467" cy="498104"/>
            <a:chOff x="3571340" y="5647765"/>
            <a:chExt cx="1527786" cy="498104"/>
          </a:xfrm>
        </p:grpSpPr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A7C9FDCC-8CEE-44BF-831E-DD00DCDDE9AF}"/>
                </a:ext>
              </a:extLst>
            </p:cNvPr>
            <p:cNvSpPr/>
            <p:nvPr/>
          </p:nvSpPr>
          <p:spPr>
            <a:xfrm>
              <a:off x="3571340" y="5647765"/>
              <a:ext cx="1527786" cy="498104"/>
            </a:xfrm>
            <a:prstGeom prst="roundRect">
              <a:avLst/>
            </a:prstGeom>
            <a:noFill/>
            <a:ln w="38100">
              <a:solidFill>
                <a:srgbClr val="D1E0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E74E8F9-DB0D-4246-993A-E506BA73A7EA}"/>
                </a:ext>
              </a:extLst>
            </p:cNvPr>
            <p:cNvSpPr txBox="1"/>
            <p:nvPr/>
          </p:nvSpPr>
          <p:spPr>
            <a:xfrm>
              <a:off x="3657600" y="5733825"/>
              <a:ext cx="13848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</a:rPr>
                <a:t>DDPG Agent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0B3353E6-1DC7-421B-822F-E15309C8D8B0}"/>
              </a:ext>
            </a:extLst>
          </p:cNvPr>
          <p:cNvCxnSpPr>
            <a:cxnSpLocks/>
            <a:stCxn id="127" idx="3"/>
          </p:cNvCxnSpPr>
          <p:nvPr/>
        </p:nvCxnSpPr>
        <p:spPr>
          <a:xfrm flipV="1">
            <a:off x="5862541" y="4516462"/>
            <a:ext cx="1059099" cy="1551841"/>
          </a:xfrm>
          <a:prstGeom prst="bentConnector2">
            <a:avLst/>
          </a:prstGeom>
          <a:ln w="38100">
            <a:solidFill>
              <a:srgbClr val="D1E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169C6295-FA9D-4E59-9E88-5E7D8352ED9A}"/>
              </a:ext>
            </a:extLst>
          </p:cNvPr>
          <p:cNvSpPr txBox="1"/>
          <p:nvPr/>
        </p:nvSpPr>
        <p:spPr>
          <a:xfrm>
            <a:off x="3675595" y="5423918"/>
            <a:ext cx="2860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5AC9B8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Reinforcement Learning</a:t>
            </a:r>
            <a:endParaRPr lang="ko-KR" altLang="en-US" b="1" dirty="0">
              <a:solidFill>
                <a:srgbClr val="5AC9B8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1" name="사각형: 둥근 모서리 5">
            <a:extLst>
              <a:ext uri="{FF2B5EF4-FFF2-40B4-BE49-F238E27FC236}">
                <a16:creationId xmlns:a16="http://schemas.microsoft.com/office/drawing/2014/main" id="{35649652-F79D-41DC-A387-976EC0F5CCD3}"/>
              </a:ext>
            </a:extLst>
          </p:cNvPr>
          <p:cNvSpPr/>
          <p:nvPr/>
        </p:nvSpPr>
        <p:spPr>
          <a:xfrm>
            <a:off x="446192" y="1714847"/>
            <a:ext cx="1389584" cy="504909"/>
          </a:xfrm>
          <a:prstGeom prst="roundRect">
            <a:avLst>
              <a:gd name="adj" fmla="val 50000"/>
            </a:avLst>
          </a:prstGeom>
          <a:solidFill>
            <a:srgbClr val="7880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SENSOR</a:t>
            </a:r>
          </a:p>
        </p:txBody>
      </p:sp>
      <p:sp>
        <p:nvSpPr>
          <p:cNvPr id="132" name="사각형: 둥근 모서리 5">
            <a:extLst>
              <a:ext uri="{FF2B5EF4-FFF2-40B4-BE49-F238E27FC236}">
                <a16:creationId xmlns:a16="http://schemas.microsoft.com/office/drawing/2014/main" id="{5A018E42-319E-4917-81DF-048A2C5397DD}"/>
              </a:ext>
            </a:extLst>
          </p:cNvPr>
          <p:cNvSpPr/>
          <p:nvPr/>
        </p:nvSpPr>
        <p:spPr>
          <a:xfrm>
            <a:off x="2237507" y="1717604"/>
            <a:ext cx="2797479" cy="504909"/>
          </a:xfrm>
          <a:prstGeom prst="roundRect">
            <a:avLst>
              <a:gd name="adj" fmla="val 50000"/>
            </a:avLst>
          </a:prstGeom>
          <a:solidFill>
            <a:srgbClr val="7880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ANGLE CALCULATION</a:t>
            </a:r>
          </a:p>
        </p:txBody>
      </p:sp>
      <p:sp>
        <p:nvSpPr>
          <p:cNvPr id="133" name="사각형: 둥근 모서리 5">
            <a:extLst>
              <a:ext uri="{FF2B5EF4-FFF2-40B4-BE49-F238E27FC236}">
                <a16:creationId xmlns:a16="http://schemas.microsoft.com/office/drawing/2014/main" id="{E7ABBC89-55B1-4250-BCB0-BC2002A85A38}"/>
              </a:ext>
            </a:extLst>
          </p:cNvPr>
          <p:cNvSpPr/>
          <p:nvPr/>
        </p:nvSpPr>
        <p:spPr>
          <a:xfrm>
            <a:off x="6768324" y="1725112"/>
            <a:ext cx="2252187" cy="504909"/>
          </a:xfrm>
          <a:prstGeom prst="roundRect">
            <a:avLst>
              <a:gd name="adj" fmla="val 50000"/>
            </a:avLst>
          </a:prstGeom>
          <a:solidFill>
            <a:srgbClr val="7880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CONTROLLER</a:t>
            </a:r>
          </a:p>
        </p:txBody>
      </p:sp>
      <p:sp>
        <p:nvSpPr>
          <p:cNvPr id="134" name="사각형: 둥근 모서리 5">
            <a:extLst>
              <a:ext uri="{FF2B5EF4-FFF2-40B4-BE49-F238E27FC236}">
                <a16:creationId xmlns:a16="http://schemas.microsoft.com/office/drawing/2014/main" id="{A1187B9B-47B6-40FD-9385-DA0EDDFB2ACB}"/>
              </a:ext>
            </a:extLst>
          </p:cNvPr>
          <p:cNvSpPr/>
          <p:nvPr/>
        </p:nvSpPr>
        <p:spPr>
          <a:xfrm>
            <a:off x="10244549" y="2514570"/>
            <a:ext cx="1528207" cy="504909"/>
          </a:xfrm>
          <a:prstGeom prst="roundRect">
            <a:avLst>
              <a:gd name="adj" fmla="val 50000"/>
            </a:avLst>
          </a:prstGeom>
          <a:solidFill>
            <a:srgbClr val="7880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ACTUATOR</a:t>
            </a:r>
          </a:p>
        </p:txBody>
      </p:sp>
      <p:sp>
        <p:nvSpPr>
          <p:cNvPr id="136" name="모서리가 둥근 직사각형 31">
            <a:extLst>
              <a:ext uri="{FF2B5EF4-FFF2-40B4-BE49-F238E27FC236}">
                <a16:creationId xmlns:a16="http://schemas.microsoft.com/office/drawing/2014/main" id="{6A880B47-EC39-45A1-8ED3-33CB8DD031DB}"/>
              </a:ext>
            </a:extLst>
          </p:cNvPr>
          <p:cNvSpPr/>
          <p:nvPr/>
        </p:nvSpPr>
        <p:spPr>
          <a:xfrm>
            <a:off x="635134" y="2981436"/>
            <a:ext cx="1030898" cy="287227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Image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7" name="모서리가 둥근 직사각형 31">
            <a:extLst>
              <a:ext uri="{FF2B5EF4-FFF2-40B4-BE49-F238E27FC236}">
                <a16:creationId xmlns:a16="http://schemas.microsoft.com/office/drawing/2014/main" id="{D0A14404-5B72-4680-AFE8-85DFC99CD802}"/>
              </a:ext>
            </a:extLst>
          </p:cNvPr>
          <p:cNvSpPr/>
          <p:nvPr/>
        </p:nvSpPr>
        <p:spPr>
          <a:xfrm>
            <a:off x="712645" y="4073725"/>
            <a:ext cx="828351" cy="287227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IMU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8" name="모서리가 둥근 직사각형 31">
            <a:extLst>
              <a:ext uri="{FF2B5EF4-FFF2-40B4-BE49-F238E27FC236}">
                <a16:creationId xmlns:a16="http://schemas.microsoft.com/office/drawing/2014/main" id="{27F12B93-E7E8-430D-9967-8BD5D9D82578}"/>
              </a:ext>
            </a:extLst>
          </p:cNvPr>
          <p:cNvSpPr/>
          <p:nvPr/>
        </p:nvSpPr>
        <p:spPr>
          <a:xfrm>
            <a:off x="628392" y="4560340"/>
            <a:ext cx="1072116" cy="287227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Gyroscope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39" name="모서리가 둥근 직사각형 31">
            <a:extLst>
              <a:ext uri="{FF2B5EF4-FFF2-40B4-BE49-F238E27FC236}">
                <a16:creationId xmlns:a16="http://schemas.microsoft.com/office/drawing/2014/main" id="{2B00226F-C0BB-4AC6-ADC4-4148CFF1F1DF}"/>
              </a:ext>
            </a:extLst>
          </p:cNvPr>
          <p:cNvSpPr/>
          <p:nvPr/>
        </p:nvSpPr>
        <p:spPr>
          <a:xfrm>
            <a:off x="2230016" y="2861039"/>
            <a:ext cx="1103383" cy="583411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Image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Processing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0" name="모서리가 둥근 직사각형 31">
            <a:extLst>
              <a:ext uri="{FF2B5EF4-FFF2-40B4-BE49-F238E27FC236}">
                <a16:creationId xmlns:a16="http://schemas.microsoft.com/office/drawing/2014/main" id="{30ECFF84-F1AF-4664-90ED-0DA416894345}"/>
              </a:ext>
            </a:extLst>
          </p:cNvPr>
          <p:cNvSpPr/>
          <p:nvPr/>
        </p:nvSpPr>
        <p:spPr>
          <a:xfrm>
            <a:off x="4409440" y="3601970"/>
            <a:ext cx="797962" cy="441574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Fusion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1" name="모서리가 둥근 직사각형 31">
            <a:extLst>
              <a:ext uri="{FF2B5EF4-FFF2-40B4-BE49-F238E27FC236}">
                <a16:creationId xmlns:a16="http://schemas.microsoft.com/office/drawing/2014/main" id="{DCBE6999-08DE-4568-97EA-32FE94F9247A}"/>
              </a:ext>
            </a:extLst>
          </p:cNvPr>
          <p:cNvSpPr/>
          <p:nvPr/>
        </p:nvSpPr>
        <p:spPr>
          <a:xfrm>
            <a:off x="3488086" y="2986355"/>
            <a:ext cx="1030898" cy="287227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Calculate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2" name="모서리가 둥근 직사각형 31">
            <a:extLst>
              <a:ext uri="{FF2B5EF4-FFF2-40B4-BE49-F238E27FC236}">
                <a16:creationId xmlns:a16="http://schemas.microsoft.com/office/drawing/2014/main" id="{045B77E9-95F4-42F7-BBBB-1173BA4DF2AB}"/>
              </a:ext>
            </a:extLst>
          </p:cNvPr>
          <p:cNvSpPr/>
          <p:nvPr/>
        </p:nvSpPr>
        <p:spPr>
          <a:xfrm>
            <a:off x="2271240" y="4533279"/>
            <a:ext cx="1030898" cy="287227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Integral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3" name="모서리가 둥근 직사각형 31">
            <a:extLst>
              <a:ext uri="{FF2B5EF4-FFF2-40B4-BE49-F238E27FC236}">
                <a16:creationId xmlns:a16="http://schemas.microsoft.com/office/drawing/2014/main" id="{98F2B9A8-DAFD-4B27-85D8-0E2E4AC3F2EF}"/>
              </a:ext>
            </a:extLst>
          </p:cNvPr>
          <p:cNvSpPr/>
          <p:nvPr/>
        </p:nvSpPr>
        <p:spPr>
          <a:xfrm>
            <a:off x="6603234" y="2547064"/>
            <a:ext cx="2480867" cy="281001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PID control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4" name="모서리가 둥근 직사각형 31">
            <a:extLst>
              <a:ext uri="{FF2B5EF4-FFF2-40B4-BE49-F238E27FC236}">
                <a16:creationId xmlns:a16="http://schemas.microsoft.com/office/drawing/2014/main" id="{FA2F181B-A72F-4256-A488-04EE47ED7279}"/>
              </a:ext>
            </a:extLst>
          </p:cNvPr>
          <p:cNvSpPr/>
          <p:nvPr/>
        </p:nvSpPr>
        <p:spPr>
          <a:xfrm>
            <a:off x="6578032" y="3477411"/>
            <a:ext cx="755843" cy="277000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error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5" name="모서리가 둥근 직사각형 31">
            <a:extLst>
              <a:ext uri="{FF2B5EF4-FFF2-40B4-BE49-F238E27FC236}">
                <a16:creationId xmlns:a16="http://schemas.microsoft.com/office/drawing/2014/main" id="{71593997-C56F-44CA-B962-B9ADD1F4998B}"/>
              </a:ext>
            </a:extLst>
          </p:cNvPr>
          <p:cNvSpPr/>
          <p:nvPr/>
        </p:nvSpPr>
        <p:spPr>
          <a:xfrm>
            <a:off x="6569787" y="4221718"/>
            <a:ext cx="755843" cy="277000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gain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6" name="모서리가 둥근 직사각형 31">
            <a:extLst>
              <a:ext uri="{FF2B5EF4-FFF2-40B4-BE49-F238E27FC236}">
                <a16:creationId xmlns:a16="http://schemas.microsoft.com/office/drawing/2014/main" id="{29D78360-D513-4DBF-AD97-A9418A1562E8}"/>
              </a:ext>
            </a:extLst>
          </p:cNvPr>
          <p:cNvSpPr/>
          <p:nvPr/>
        </p:nvSpPr>
        <p:spPr>
          <a:xfrm>
            <a:off x="8007442" y="3128573"/>
            <a:ext cx="1276513" cy="323476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Proportional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7" name="모서리가 둥근 직사각형 31">
            <a:extLst>
              <a:ext uri="{FF2B5EF4-FFF2-40B4-BE49-F238E27FC236}">
                <a16:creationId xmlns:a16="http://schemas.microsoft.com/office/drawing/2014/main" id="{5348F837-84B3-4BE7-845D-A7A69EE4DB06}"/>
              </a:ext>
            </a:extLst>
          </p:cNvPr>
          <p:cNvSpPr/>
          <p:nvPr/>
        </p:nvSpPr>
        <p:spPr>
          <a:xfrm>
            <a:off x="8019719" y="3821633"/>
            <a:ext cx="1264233" cy="336074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integral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49" name="모서리가 둥근 직사각형 31">
            <a:extLst>
              <a:ext uri="{FF2B5EF4-FFF2-40B4-BE49-F238E27FC236}">
                <a16:creationId xmlns:a16="http://schemas.microsoft.com/office/drawing/2014/main" id="{97AC6D08-A294-430A-931C-832078333EF5}"/>
              </a:ext>
            </a:extLst>
          </p:cNvPr>
          <p:cNvSpPr/>
          <p:nvPr/>
        </p:nvSpPr>
        <p:spPr>
          <a:xfrm>
            <a:off x="8023756" y="4587622"/>
            <a:ext cx="1260196" cy="336075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Differential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0" name="모서리가 둥근 직사각형 31">
            <a:extLst>
              <a:ext uri="{FF2B5EF4-FFF2-40B4-BE49-F238E27FC236}">
                <a16:creationId xmlns:a16="http://schemas.microsoft.com/office/drawing/2014/main" id="{FB9DBE70-70E9-4D29-95FA-6D2DF050997F}"/>
              </a:ext>
            </a:extLst>
          </p:cNvPr>
          <p:cNvSpPr/>
          <p:nvPr/>
        </p:nvSpPr>
        <p:spPr>
          <a:xfrm>
            <a:off x="10630730" y="3728534"/>
            <a:ext cx="848625" cy="395999"/>
          </a:xfrm>
          <a:prstGeom prst="roundRect">
            <a:avLst/>
          </a:prstGeom>
          <a:solidFill>
            <a:srgbClr val="5AC9B8">
              <a:alpha val="40000"/>
            </a:srgbClr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PWM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4B5A620-266E-4170-AA83-E40E20C13792}"/>
              </a:ext>
            </a:extLst>
          </p:cNvPr>
          <p:cNvSpPr txBox="1"/>
          <p:nvPr/>
        </p:nvSpPr>
        <p:spPr>
          <a:xfrm>
            <a:off x="523177" y="2595510"/>
            <a:ext cx="1272633" cy="276999"/>
          </a:xfrm>
          <a:prstGeom prst="rect">
            <a:avLst/>
          </a:prstGeom>
          <a:solidFill>
            <a:srgbClr val="5AC9B8"/>
          </a:solidFill>
          <a:ln>
            <a:solidFill>
              <a:srgbClr val="5AC9B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CAMERA</a:t>
            </a:r>
            <a:endParaRPr lang="ko-KR" altLang="en-US" sz="1200" b="1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BD3C20E-1499-4C1C-A2B0-058F7820C3CB}"/>
              </a:ext>
            </a:extLst>
          </p:cNvPr>
          <p:cNvSpPr txBox="1"/>
          <p:nvPr/>
        </p:nvSpPr>
        <p:spPr>
          <a:xfrm>
            <a:off x="482057" y="4070695"/>
            <a:ext cx="1272633" cy="276999"/>
          </a:xfrm>
          <a:prstGeom prst="rect">
            <a:avLst/>
          </a:prstGeom>
          <a:solidFill>
            <a:srgbClr val="5AC9B8"/>
          </a:solidFill>
          <a:ln>
            <a:solidFill>
              <a:srgbClr val="5AC9B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IMU</a:t>
            </a:r>
            <a:endParaRPr lang="ko-KR" altLang="en-US" sz="1200" b="1" dirty="0">
              <a:solidFill>
                <a:schemeClr val="bg1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141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2A046B5A-A0B7-41E9-8D71-75906EFD69A4}"/>
              </a:ext>
            </a:extLst>
          </p:cNvPr>
          <p:cNvSpPr/>
          <p:nvPr/>
        </p:nvSpPr>
        <p:spPr>
          <a:xfrm>
            <a:off x="2892873" y="2767491"/>
            <a:ext cx="432190" cy="1511318"/>
          </a:xfrm>
          <a:prstGeom prst="downArrow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3AF94A8-120E-4EBD-B85F-C241F1FD8606}"/>
              </a:ext>
            </a:extLst>
          </p:cNvPr>
          <p:cNvSpPr/>
          <p:nvPr/>
        </p:nvSpPr>
        <p:spPr>
          <a:xfrm>
            <a:off x="3837946" y="2146175"/>
            <a:ext cx="1427922" cy="1376975"/>
          </a:xfrm>
          <a:prstGeom prst="roundRect">
            <a:avLst/>
          </a:prstGeom>
          <a:noFill/>
          <a:ln w="3810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1F1F62D8-C03E-4B7C-A46F-A27762B276E6}"/>
              </a:ext>
            </a:extLst>
          </p:cNvPr>
          <p:cNvSpPr/>
          <p:nvPr/>
        </p:nvSpPr>
        <p:spPr>
          <a:xfrm>
            <a:off x="2395008" y="4329771"/>
            <a:ext cx="1427922" cy="1376975"/>
          </a:xfrm>
          <a:prstGeom prst="roundRect">
            <a:avLst/>
          </a:prstGeom>
          <a:noFill/>
          <a:ln w="3810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61" name="그림 60" descr="그리기이(가) 표시된 사진&#10;&#10;자동 생성된 설명">
            <a:extLst>
              <a:ext uri="{FF2B5EF4-FFF2-40B4-BE49-F238E27FC236}">
                <a16:creationId xmlns:a16="http://schemas.microsoft.com/office/drawing/2014/main" id="{D134122E-5245-4283-A636-BD060C78D53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6081" y="2354560"/>
            <a:ext cx="1051651" cy="960203"/>
          </a:xfrm>
          <a:prstGeom prst="rect">
            <a:avLst/>
          </a:prstGeom>
        </p:spPr>
      </p:pic>
      <p:pic>
        <p:nvPicPr>
          <p:cNvPr id="62" name="그림 61" descr="개체, 시계이(가) 표시된 사진&#10;&#10;자동 생성된 설명">
            <a:extLst>
              <a:ext uri="{FF2B5EF4-FFF2-40B4-BE49-F238E27FC236}">
                <a16:creationId xmlns:a16="http://schemas.microsoft.com/office/drawing/2014/main" id="{E6E1DEB4-56A5-4726-93F7-4B6C4EF021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7436" y="4545777"/>
            <a:ext cx="983065" cy="944962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6171C66-B2FF-4E5E-A6C4-36CB91283B07}"/>
              </a:ext>
            </a:extLst>
          </p:cNvPr>
          <p:cNvSpPr txBox="1"/>
          <p:nvPr/>
        </p:nvSpPr>
        <p:spPr>
          <a:xfrm>
            <a:off x="924528" y="3556174"/>
            <a:ext cx="1628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Accelerometer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4B7F485-DB08-4617-8948-DF10888CC1E0}"/>
              </a:ext>
            </a:extLst>
          </p:cNvPr>
          <p:cNvSpPr txBox="1"/>
          <p:nvPr/>
        </p:nvSpPr>
        <p:spPr>
          <a:xfrm>
            <a:off x="3822930" y="3583766"/>
            <a:ext cx="144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Gyro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1C6C3F-6E57-4BE1-B8C5-3421B005E6E4}"/>
              </a:ext>
            </a:extLst>
          </p:cNvPr>
          <p:cNvSpPr txBox="1"/>
          <p:nvPr/>
        </p:nvSpPr>
        <p:spPr>
          <a:xfrm>
            <a:off x="2395008" y="5712508"/>
            <a:ext cx="142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Angle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1" name="화살표: 왼쪽/오른쪽 70">
            <a:extLst>
              <a:ext uri="{FF2B5EF4-FFF2-40B4-BE49-F238E27FC236}">
                <a16:creationId xmlns:a16="http://schemas.microsoft.com/office/drawing/2014/main" id="{4943FB84-419A-44DC-B13E-A42C959CD35F}"/>
              </a:ext>
            </a:extLst>
          </p:cNvPr>
          <p:cNvSpPr/>
          <p:nvPr/>
        </p:nvSpPr>
        <p:spPr>
          <a:xfrm>
            <a:off x="2425653" y="2662754"/>
            <a:ext cx="1366630" cy="369332"/>
          </a:xfrm>
          <a:prstGeom prst="leftRightArrow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17D2814-D808-4F90-8560-049A6EDCF4C3}"/>
              </a:ext>
            </a:extLst>
          </p:cNvPr>
          <p:cNvSpPr/>
          <p:nvPr/>
        </p:nvSpPr>
        <p:spPr>
          <a:xfrm flipH="1">
            <a:off x="6095999" y="1479715"/>
            <a:ext cx="64275" cy="4753693"/>
          </a:xfrm>
          <a:prstGeom prst="rect">
            <a:avLst/>
          </a:prstGeom>
          <a:solidFill>
            <a:srgbClr val="94C5BE"/>
          </a:solidFill>
          <a:ln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188725A-B85B-445D-B3BF-C6EFD6203CEB}"/>
              </a:ext>
            </a:extLst>
          </p:cNvPr>
          <p:cNvSpPr txBox="1"/>
          <p:nvPr/>
        </p:nvSpPr>
        <p:spPr>
          <a:xfrm>
            <a:off x="1378226" y="658034"/>
            <a:ext cx="398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EF929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kumimoji="1" lang="ko-KR" altLang="en-US" sz="36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개발내용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6124333-8196-4BBC-9E72-8EB97C8AB9BE}"/>
              </a:ext>
            </a:extLst>
          </p:cNvPr>
          <p:cNvSpPr txBox="1"/>
          <p:nvPr/>
        </p:nvSpPr>
        <p:spPr>
          <a:xfrm>
            <a:off x="1481559" y="1364981"/>
            <a:ext cx="25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1) </a:t>
            </a:r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센서 융합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12D88B-FA4B-4DE7-98CA-010B9FFD3BA5}"/>
              </a:ext>
            </a:extLst>
          </p:cNvPr>
          <p:cNvGrpSpPr/>
          <p:nvPr/>
        </p:nvGrpSpPr>
        <p:grpSpPr>
          <a:xfrm>
            <a:off x="715617" y="648166"/>
            <a:ext cx="674614" cy="662609"/>
            <a:chOff x="715617" y="582912"/>
            <a:chExt cx="674614" cy="66260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5339FD7-1C9C-48C3-AA76-61C4C5C3F1A5}"/>
                </a:ext>
              </a:extLst>
            </p:cNvPr>
            <p:cNvSpPr/>
            <p:nvPr/>
          </p:nvSpPr>
          <p:spPr>
            <a:xfrm>
              <a:off x="715617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D12D597-FF0A-470A-98FE-ADF2B61AC60F}"/>
                </a:ext>
              </a:extLst>
            </p:cNvPr>
            <p:cNvSpPr/>
            <p:nvPr/>
          </p:nvSpPr>
          <p:spPr>
            <a:xfrm>
              <a:off x="727622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11A08FD-808A-4427-9DE3-119CC0073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946" y="4540015"/>
            <a:ext cx="206735" cy="1843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55B0CF-256C-4648-AF45-24792236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383" y="4503920"/>
            <a:ext cx="176236" cy="15718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2025F10-901F-436E-B832-86243480B91D}"/>
              </a:ext>
            </a:extLst>
          </p:cNvPr>
          <p:cNvGrpSpPr/>
          <p:nvPr/>
        </p:nvGrpSpPr>
        <p:grpSpPr>
          <a:xfrm>
            <a:off x="1648947" y="2124293"/>
            <a:ext cx="705736" cy="588113"/>
            <a:chOff x="1687113" y="2071755"/>
            <a:chExt cx="705736" cy="58811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4889E2E-5117-42D6-8B1A-035A711E9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7113" y="2071755"/>
              <a:ext cx="705736" cy="588113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E9E619B-DADA-4CC3-AE17-B38F088CCABC}"/>
                </a:ext>
              </a:extLst>
            </p:cNvPr>
            <p:cNvSpPr/>
            <p:nvPr/>
          </p:nvSpPr>
          <p:spPr>
            <a:xfrm>
              <a:off x="1773297" y="2491352"/>
              <a:ext cx="213074" cy="159644"/>
            </a:xfrm>
            <a:prstGeom prst="ellipse">
              <a:avLst/>
            </a:prstGeom>
            <a:solidFill>
              <a:srgbClr val="F4F5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</p:grpSp>
      <p:pic>
        <p:nvPicPr>
          <p:cNvPr id="2050" name="Picture 2" descr="Accelerometer Icons - Download Free Vector Icons | Noun Project">
            <a:extLst>
              <a:ext uri="{FF2B5EF4-FFF2-40B4-BE49-F238E27FC236}">
                <a16:creationId xmlns:a16="http://schemas.microsoft.com/office/drawing/2014/main" id="{5BBEB024-CF5A-4024-B259-06BF46817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7" y="2010596"/>
            <a:ext cx="1775794" cy="177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CF6A069-B690-4E05-9EBA-C915B21E08F0}"/>
              </a:ext>
            </a:extLst>
          </p:cNvPr>
          <p:cNvSpPr/>
          <p:nvPr/>
        </p:nvSpPr>
        <p:spPr>
          <a:xfrm>
            <a:off x="962246" y="2151746"/>
            <a:ext cx="1427922" cy="1376975"/>
          </a:xfrm>
          <a:prstGeom prst="roundRect">
            <a:avLst/>
          </a:prstGeom>
          <a:noFill/>
          <a:ln w="3810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5AC9B8"/>
              </a:highlight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334E6D7C-76C5-4569-B67D-6747E208D244}"/>
              </a:ext>
            </a:extLst>
          </p:cNvPr>
          <p:cNvSpPr/>
          <p:nvPr/>
        </p:nvSpPr>
        <p:spPr>
          <a:xfrm>
            <a:off x="8894943" y="2767491"/>
            <a:ext cx="432190" cy="1511318"/>
          </a:xfrm>
          <a:prstGeom prst="downArrow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E89D36B-4D86-47F8-AA02-7ED54CE756AB}"/>
              </a:ext>
            </a:extLst>
          </p:cNvPr>
          <p:cNvSpPr/>
          <p:nvPr/>
        </p:nvSpPr>
        <p:spPr>
          <a:xfrm>
            <a:off x="6969156" y="2158933"/>
            <a:ext cx="1427922" cy="1376975"/>
          </a:xfrm>
          <a:prstGeom prst="roundRect">
            <a:avLst/>
          </a:prstGeom>
          <a:solidFill>
            <a:srgbClr val="F4F5F6"/>
          </a:solidFill>
          <a:ln w="3810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5AC9B8"/>
              </a:highlight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68796F0-ECEB-4B44-A364-F65FD0649193}"/>
              </a:ext>
            </a:extLst>
          </p:cNvPr>
          <p:cNvSpPr/>
          <p:nvPr/>
        </p:nvSpPr>
        <p:spPr>
          <a:xfrm>
            <a:off x="9840016" y="2146175"/>
            <a:ext cx="1427922" cy="1376975"/>
          </a:xfrm>
          <a:prstGeom prst="roundRect">
            <a:avLst/>
          </a:prstGeom>
          <a:noFill/>
          <a:ln w="3810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E97D0FF-13A8-4823-A7A8-F06EB02EBC1E}"/>
              </a:ext>
            </a:extLst>
          </p:cNvPr>
          <p:cNvSpPr/>
          <p:nvPr/>
        </p:nvSpPr>
        <p:spPr>
          <a:xfrm>
            <a:off x="8397078" y="4329771"/>
            <a:ext cx="1427922" cy="1376975"/>
          </a:xfrm>
          <a:prstGeom prst="roundRect">
            <a:avLst/>
          </a:prstGeom>
          <a:noFill/>
          <a:ln w="38100">
            <a:solidFill>
              <a:srgbClr val="94C5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35" name="그림 34" descr="그리기이(가) 표시된 사진&#10;&#10;자동 생성된 설명">
            <a:extLst>
              <a:ext uri="{FF2B5EF4-FFF2-40B4-BE49-F238E27FC236}">
                <a16:creationId xmlns:a16="http://schemas.microsoft.com/office/drawing/2014/main" id="{1B15811D-AB5B-445B-B43D-1CC48377A87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28151" y="2354560"/>
            <a:ext cx="1051651" cy="960203"/>
          </a:xfrm>
          <a:prstGeom prst="rect">
            <a:avLst/>
          </a:prstGeom>
        </p:spPr>
      </p:pic>
      <p:pic>
        <p:nvPicPr>
          <p:cNvPr id="36" name="그림 35" descr="개체, 시계이(가) 표시된 사진&#10;&#10;자동 생성된 설명">
            <a:extLst>
              <a:ext uri="{FF2B5EF4-FFF2-40B4-BE49-F238E27FC236}">
                <a16:creationId xmlns:a16="http://schemas.microsoft.com/office/drawing/2014/main" id="{4B10F295-72A3-47DA-A9E6-C386322726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19506" y="4545777"/>
            <a:ext cx="983065" cy="944962"/>
          </a:xfrm>
          <a:prstGeom prst="rect">
            <a:avLst/>
          </a:prstGeom>
        </p:spPr>
      </p:pic>
      <p:pic>
        <p:nvPicPr>
          <p:cNvPr id="37" name="그림 36" descr="그리기이(가) 표시된 사진&#10;&#10;자동 생성된 설명">
            <a:extLst>
              <a:ext uri="{FF2B5EF4-FFF2-40B4-BE49-F238E27FC236}">
                <a16:creationId xmlns:a16="http://schemas.microsoft.com/office/drawing/2014/main" id="{025087D5-0D74-4254-B970-4CEA9EE102F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49671" y="2385043"/>
            <a:ext cx="1066892" cy="89923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363BB15-C9ED-44CE-8874-E7FCAD8BE253}"/>
              </a:ext>
            </a:extLst>
          </p:cNvPr>
          <p:cNvSpPr txBox="1"/>
          <p:nvPr/>
        </p:nvSpPr>
        <p:spPr>
          <a:xfrm>
            <a:off x="6969156" y="3583766"/>
            <a:ext cx="1427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Camera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643408D-7F57-4A90-8680-7CFA56C656EF}"/>
              </a:ext>
            </a:extLst>
          </p:cNvPr>
          <p:cNvSpPr txBox="1"/>
          <p:nvPr/>
        </p:nvSpPr>
        <p:spPr>
          <a:xfrm>
            <a:off x="9825000" y="3583766"/>
            <a:ext cx="14429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Gyro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999247-B21E-4B00-91CB-BC8B92A6CC23}"/>
              </a:ext>
            </a:extLst>
          </p:cNvPr>
          <p:cNvSpPr txBox="1"/>
          <p:nvPr/>
        </p:nvSpPr>
        <p:spPr>
          <a:xfrm>
            <a:off x="8397078" y="5712508"/>
            <a:ext cx="142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Angle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1" name="화살표: 왼쪽/오른쪽 40">
            <a:extLst>
              <a:ext uri="{FF2B5EF4-FFF2-40B4-BE49-F238E27FC236}">
                <a16:creationId xmlns:a16="http://schemas.microsoft.com/office/drawing/2014/main" id="{EA394F61-D332-4ECF-9930-05FBBC054594}"/>
              </a:ext>
            </a:extLst>
          </p:cNvPr>
          <p:cNvSpPr/>
          <p:nvPr/>
        </p:nvSpPr>
        <p:spPr>
          <a:xfrm>
            <a:off x="8427723" y="2662754"/>
            <a:ext cx="1366630" cy="369332"/>
          </a:xfrm>
          <a:prstGeom prst="leftRightArrow">
            <a:avLst/>
          </a:prstGeom>
          <a:solidFill>
            <a:srgbClr val="94C5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E5FFD51-0F58-4E3B-A73F-4F1352DA4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016" y="4540015"/>
            <a:ext cx="206735" cy="18438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B29C9D5-9ECD-4729-9D98-EED7C1F11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453" y="4503920"/>
            <a:ext cx="176236" cy="15718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430A1AA-04C3-403A-849D-AB7BF7F2BE52}"/>
              </a:ext>
            </a:extLst>
          </p:cNvPr>
          <p:cNvSpPr/>
          <p:nvPr/>
        </p:nvSpPr>
        <p:spPr>
          <a:xfrm>
            <a:off x="5483196" y="3433046"/>
            <a:ext cx="1442938" cy="829672"/>
          </a:xfrm>
          <a:prstGeom prst="rightArrow">
            <a:avLst/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4CC1ABD-FF9B-4EF3-835F-63449D3D31FD}"/>
              </a:ext>
            </a:extLst>
          </p:cNvPr>
          <p:cNvSpPr/>
          <p:nvPr/>
        </p:nvSpPr>
        <p:spPr>
          <a:xfrm rot="5400000">
            <a:off x="2380386" y="516177"/>
            <a:ext cx="45719" cy="1576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76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188725A-B85B-445D-B3BF-C6EFD6203CEB}"/>
              </a:ext>
            </a:extLst>
          </p:cNvPr>
          <p:cNvSpPr txBox="1"/>
          <p:nvPr/>
        </p:nvSpPr>
        <p:spPr>
          <a:xfrm>
            <a:off x="1378226" y="658034"/>
            <a:ext cx="398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EF929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kumimoji="1" lang="ko-KR" altLang="en-US" sz="36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개발내용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6124333-8196-4BBC-9E72-8EB97C8AB9BE}"/>
              </a:ext>
            </a:extLst>
          </p:cNvPr>
          <p:cNvSpPr txBox="1"/>
          <p:nvPr/>
        </p:nvSpPr>
        <p:spPr>
          <a:xfrm>
            <a:off x="1481559" y="1364981"/>
            <a:ext cx="25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1) </a:t>
            </a:r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센서 융합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12D88B-FA4B-4DE7-98CA-010B9FFD3BA5}"/>
              </a:ext>
            </a:extLst>
          </p:cNvPr>
          <p:cNvGrpSpPr/>
          <p:nvPr/>
        </p:nvGrpSpPr>
        <p:grpSpPr>
          <a:xfrm>
            <a:off x="715617" y="648166"/>
            <a:ext cx="674614" cy="662609"/>
            <a:chOff x="715617" y="582912"/>
            <a:chExt cx="674614" cy="662609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5339FD7-1C9C-48C3-AA76-61C4C5C3F1A5}"/>
                </a:ext>
              </a:extLst>
            </p:cNvPr>
            <p:cNvSpPr/>
            <p:nvPr/>
          </p:nvSpPr>
          <p:spPr>
            <a:xfrm>
              <a:off x="715617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6D12D597-FF0A-470A-98FE-ADF2B61AC60F}"/>
                </a:ext>
              </a:extLst>
            </p:cNvPr>
            <p:cNvSpPr/>
            <p:nvPr/>
          </p:nvSpPr>
          <p:spPr>
            <a:xfrm>
              <a:off x="727622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851DB7-DE32-4D01-A62F-63401E9E058F}"/>
              </a:ext>
            </a:extLst>
          </p:cNvPr>
          <p:cNvSpPr/>
          <p:nvPr/>
        </p:nvSpPr>
        <p:spPr>
          <a:xfrm>
            <a:off x="1256599" y="5324015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센서의 주파수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D6C84CA-285E-4527-933A-563B76C39B4E}"/>
              </a:ext>
            </a:extLst>
          </p:cNvPr>
          <p:cNvSpPr/>
          <p:nvPr/>
        </p:nvSpPr>
        <p:spPr>
          <a:xfrm>
            <a:off x="9175474" y="5324015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센서 융합 결과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76B2A05-D99E-42D0-BB16-150C612086E3}"/>
              </a:ext>
            </a:extLst>
          </p:cNvPr>
          <p:cNvSpPr/>
          <p:nvPr/>
        </p:nvSpPr>
        <p:spPr>
          <a:xfrm flipH="1">
            <a:off x="6804028" y="3665901"/>
            <a:ext cx="789053" cy="789053"/>
          </a:xfrm>
          <a:prstGeom prst="ellipse">
            <a:avLst/>
          </a:prstGeom>
          <a:noFill/>
          <a:ln w="381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prstClr val="black">
                  <a:lumMod val="65000"/>
                  <a:lumOff val="3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2" name="원호 41">
            <a:extLst>
              <a:ext uri="{FF2B5EF4-FFF2-40B4-BE49-F238E27FC236}">
                <a16:creationId xmlns:a16="http://schemas.microsoft.com/office/drawing/2014/main" id="{F658D879-C4F1-41E1-90FD-312A01569173}"/>
              </a:ext>
            </a:extLst>
          </p:cNvPr>
          <p:cNvSpPr/>
          <p:nvPr/>
        </p:nvSpPr>
        <p:spPr>
          <a:xfrm>
            <a:off x="4271575" y="2371748"/>
            <a:ext cx="2952267" cy="2952267"/>
          </a:xfrm>
          <a:prstGeom prst="arc">
            <a:avLst>
              <a:gd name="adj1" fmla="val 1833054"/>
              <a:gd name="adj2" fmla="val 8986837"/>
            </a:avLst>
          </a:prstGeom>
          <a:ln w="38100">
            <a:solidFill>
              <a:srgbClr val="5AC9B8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4EE201D-1DE5-4EF6-BC48-1E4BEE9FEDAB}"/>
              </a:ext>
            </a:extLst>
          </p:cNvPr>
          <p:cNvSpPr/>
          <p:nvPr/>
        </p:nvSpPr>
        <p:spPr>
          <a:xfrm>
            <a:off x="4905418" y="3512144"/>
            <a:ext cx="170888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5AC9B8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FILTER</a:t>
            </a:r>
          </a:p>
          <a:p>
            <a:pPr algn="ctr"/>
            <a:r>
              <a:rPr lang="en-US" altLang="ko-KR" sz="1100" dirty="0">
                <a:solidFill>
                  <a:srgbClr val="5AC9B8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ALGORITHM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CA265E2-49C9-4140-AC5F-FBDA93B7890C}"/>
              </a:ext>
            </a:extLst>
          </p:cNvPr>
          <p:cNvGrpSpPr/>
          <p:nvPr/>
        </p:nvGrpSpPr>
        <p:grpSpPr>
          <a:xfrm>
            <a:off x="5375977" y="1915605"/>
            <a:ext cx="789053" cy="789053"/>
            <a:chOff x="5609408" y="2008296"/>
            <a:chExt cx="789053" cy="789053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F6F47C08-62DC-468B-9A7F-BB2ED6777B50}"/>
                </a:ext>
              </a:extLst>
            </p:cNvPr>
            <p:cNvSpPr/>
            <p:nvPr/>
          </p:nvSpPr>
          <p:spPr>
            <a:xfrm rot="10800000" flipV="1">
              <a:off x="5609408" y="2008296"/>
              <a:ext cx="789053" cy="789053"/>
            </a:xfrm>
            <a:prstGeom prst="ellipse">
              <a:avLst/>
            </a:prstGeom>
            <a:solidFill>
              <a:srgbClr val="78808D"/>
            </a:solidFill>
            <a:ln w="38100">
              <a:solidFill>
                <a:srgbClr val="5AC9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dirty="0">
                <a:solidFill>
                  <a:prstClr val="black">
                    <a:lumMod val="65000"/>
                    <a:lumOff val="35000"/>
                  </a:prst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pic>
          <p:nvPicPr>
            <p:cNvPr id="6" name="그래픽 5" descr="카메라">
              <a:extLst>
                <a:ext uri="{FF2B5EF4-FFF2-40B4-BE49-F238E27FC236}">
                  <a16:creationId xmlns:a16="http://schemas.microsoft.com/office/drawing/2014/main" id="{8C7C0BE8-DFD1-42D8-8A61-34E420B1E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72943" y="2146328"/>
              <a:ext cx="457200" cy="457200"/>
            </a:xfrm>
            <a:prstGeom prst="rect">
              <a:avLst/>
            </a:prstGeom>
          </p:spPr>
        </p:pic>
      </p:grpSp>
      <p:sp>
        <p:nvSpPr>
          <p:cNvPr id="51" name="원호 50">
            <a:extLst>
              <a:ext uri="{FF2B5EF4-FFF2-40B4-BE49-F238E27FC236}">
                <a16:creationId xmlns:a16="http://schemas.microsoft.com/office/drawing/2014/main" id="{DE7FAE5A-EEAD-48B1-8C38-482F40797BA2}"/>
              </a:ext>
            </a:extLst>
          </p:cNvPr>
          <p:cNvSpPr/>
          <p:nvPr/>
        </p:nvSpPr>
        <p:spPr>
          <a:xfrm rot="295477" flipH="1">
            <a:off x="4198458" y="2331819"/>
            <a:ext cx="2994973" cy="3114702"/>
          </a:xfrm>
          <a:prstGeom prst="arc">
            <a:avLst>
              <a:gd name="adj1" fmla="val 17573190"/>
              <a:gd name="adj2" fmla="val 21182798"/>
            </a:avLst>
          </a:prstGeom>
          <a:ln w="38100">
            <a:solidFill>
              <a:srgbClr val="5AC9B8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52" name="그림 51" descr="그리기이(가) 표시된 사진&#10;&#10;자동 생성된 설명">
            <a:extLst>
              <a:ext uri="{FF2B5EF4-FFF2-40B4-BE49-F238E27FC236}">
                <a16:creationId xmlns:a16="http://schemas.microsoft.com/office/drawing/2014/main" id="{5CD6CA9E-CFB3-45B5-98E1-F63E622F7DA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72411" y="3737260"/>
            <a:ext cx="707886" cy="646331"/>
          </a:xfrm>
          <a:prstGeom prst="rect">
            <a:avLst/>
          </a:prstGeom>
          <a:solidFill>
            <a:srgbClr val="F4F5F6"/>
          </a:solidFill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184544AD-A573-4F82-8361-F3E8598D4E61}"/>
              </a:ext>
            </a:extLst>
          </p:cNvPr>
          <p:cNvSpPr/>
          <p:nvPr/>
        </p:nvSpPr>
        <p:spPr>
          <a:xfrm rot="10800000" flipH="1" flipV="1">
            <a:off x="3831828" y="3665900"/>
            <a:ext cx="789053" cy="789053"/>
          </a:xfrm>
          <a:prstGeom prst="ellipse">
            <a:avLst/>
          </a:prstGeom>
          <a:noFill/>
          <a:ln w="3810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>
              <a:solidFill>
                <a:prstClr val="black">
                  <a:lumMod val="65000"/>
                  <a:lumOff val="35000"/>
                </a:prst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53" name="원호 52">
            <a:extLst>
              <a:ext uri="{FF2B5EF4-FFF2-40B4-BE49-F238E27FC236}">
                <a16:creationId xmlns:a16="http://schemas.microsoft.com/office/drawing/2014/main" id="{2E021162-2CAE-4354-9FB1-4074AFB1D233}"/>
              </a:ext>
            </a:extLst>
          </p:cNvPr>
          <p:cNvSpPr/>
          <p:nvPr/>
        </p:nvSpPr>
        <p:spPr>
          <a:xfrm rot="6125886" flipH="1">
            <a:off x="3983793" y="2267548"/>
            <a:ext cx="3257205" cy="3243245"/>
          </a:xfrm>
          <a:prstGeom prst="arc">
            <a:avLst>
              <a:gd name="adj1" fmla="val 17573190"/>
              <a:gd name="adj2" fmla="val 20940683"/>
            </a:avLst>
          </a:prstGeom>
          <a:ln w="38100">
            <a:solidFill>
              <a:srgbClr val="5AC9B8"/>
            </a:solidFill>
            <a:head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0214C7-0DB3-41E4-BE50-535F3F4EE677}"/>
              </a:ext>
            </a:extLst>
          </p:cNvPr>
          <p:cNvSpPr txBox="1"/>
          <p:nvPr/>
        </p:nvSpPr>
        <p:spPr>
          <a:xfrm>
            <a:off x="6803317" y="2472794"/>
            <a:ext cx="151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dirty="0">
                <a:solidFill>
                  <a:srgbClr val="5AC9B8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α</a:t>
            </a:r>
            <a:r>
              <a:rPr lang="en-US" altLang="ko-KR" dirty="0">
                <a:solidFill>
                  <a:srgbClr val="5AC9B8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= 0.8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5F4A1FD-E1E9-41A1-918B-84688D88D8C2}"/>
              </a:ext>
            </a:extLst>
          </p:cNvPr>
          <p:cNvSpPr txBox="1"/>
          <p:nvPr/>
        </p:nvSpPr>
        <p:spPr>
          <a:xfrm>
            <a:off x="5405452" y="5362724"/>
            <a:ext cx="1513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dirty="0">
                <a:solidFill>
                  <a:srgbClr val="5AC9B8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α</a:t>
            </a:r>
            <a:r>
              <a:rPr lang="en-US" altLang="ko-KR" dirty="0">
                <a:solidFill>
                  <a:srgbClr val="5AC9B8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= 1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15C274FE-29B3-4364-BC81-E0CD84E7BB36}"/>
              </a:ext>
            </a:extLst>
          </p:cNvPr>
          <p:cNvSpPr/>
          <p:nvPr/>
        </p:nvSpPr>
        <p:spPr>
          <a:xfrm>
            <a:off x="7135517" y="3994745"/>
            <a:ext cx="176650" cy="176650"/>
          </a:xfrm>
          <a:prstGeom prst="ellipse">
            <a:avLst/>
          </a:prstGeom>
          <a:solidFill>
            <a:srgbClr val="5AC9B8"/>
          </a:solidFill>
          <a:ln w="107950" cmpd="thinThick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87BD604-B7FC-4D6E-A081-CFD9C7ED88C6}"/>
              </a:ext>
            </a:extLst>
          </p:cNvPr>
          <p:cNvCxnSpPr>
            <a:cxnSpLocks/>
          </p:cNvCxnSpPr>
          <p:nvPr/>
        </p:nvCxnSpPr>
        <p:spPr>
          <a:xfrm>
            <a:off x="7276090" y="4083070"/>
            <a:ext cx="746234" cy="0"/>
          </a:xfrm>
          <a:prstGeom prst="straightConnector1">
            <a:avLst/>
          </a:prstGeom>
          <a:ln w="76200">
            <a:solidFill>
              <a:srgbClr val="5AC9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>
            <a:extLst>
              <a:ext uri="{FF2B5EF4-FFF2-40B4-BE49-F238E27FC236}">
                <a16:creationId xmlns:a16="http://schemas.microsoft.com/office/drawing/2014/main" id="{B0B8AD73-90B3-4287-A727-EF2630ECB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t="6617" r="6716"/>
          <a:stretch/>
        </p:blipFill>
        <p:spPr bwMode="auto">
          <a:xfrm>
            <a:off x="529858" y="2598263"/>
            <a:ext cx="3006769" cy="2494647"/>
          </a:xfrm>
          <a:prstGeom prst="rect">
            <a:avLst/>
          </a:prstGeom>
          <a:ln w="38100" cap="sq">
            <a:solidFill>
              <a:srgbClr val="94C5BE"/>
            </a:solidFill>
            <a:prstDash val="solid"/>
            <a:miter lim="800000"/>
          </a:ln>
          <a:effectLst>
            <a:outerShdw blurRad="50800" dist="38100" dir="2700000" sx="101000" sy="101000" algn="tl" rotWithShape="0">
              <a:srgbClr val="000000">
                <a:alpha val="43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0DA73AB9-97DE-4396-8850-BC3C68E2C6BF}"/>
              </a:ext>
            </a:extLst>
          </p:cNvPr>
          <p:cNvGrpSpPr/>
          <p:nvPr/>
        </p:nvGrpSpPr>
        <p:grpSpPr>
          <a:xfrm>
            <a:off x="8302232" y="2598263"/>
            <a:ext cx="3091181" cy="2494647"/>
            <a:chOff x="1182757" y="2027583"/>
            <a:chExt cx="4512365" cy="3618052"/>
          </a:xfr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4E2B6986-CC36-4FFB-88D5-585D2BA682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2" t="4512" r="6871" b="5047"/>
            <a:stretch/>
          </p:blipFill>
          <p:spPr bwMode="auto">
            <a:xfrm>
              <a:off x="1182757" y="2027583"/>
              <a:ext cx="4512365" cy="3618052"/>
            </a:xfrm>
            <a:prstGeom prst="rect">
              <a:avLst/>
            </a:prstGeom>
            <a:noFill/>
            <a:ln w="38100">
              <a:solidFill>
                <a:srgbClr val="94C5BE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DF210A2-74D6-4337-AB41-5765E01F9015}"/>
                </a:ext>
              </a:extLst>
            </p:cNvPr>
            <p:cNvSpPr/>
            <p:nvPr/>
          </p:nvSpPr>
          <p:spPr>
            <a:xfrm>
              <a:off x="4589090" y="2629969"/>
              <a:ext cx="61957" cy="4571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94C5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08서울남산체 M" panose="02020603020101020101" pitchFamily="18" charset="-127"/>
                <a:ea typeface="08서울남산체 M" panose="02020603020101020101" pitchFamily="18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044EFF56-2084-4186-BE8F-B9438FD686EE}"/>
                </a:ext>
              </a:extLst>
            </p:cNvPr>
            <p:cNvCxnSpPr/>
            <p:nvPr/>
          </p:nvCxnSpPr>
          <p:spPr>
            <a:xfrm>
              <a:off x="4422449" y="2644928"/>
              <a:ext cx="382425" cy="0"/>
            </a:xfrm>
            <a:prstGeom prst="line">
              <a:avLst/>
            </a:prstGeom>
            <a:ln w="38100">
              <a:solidFill>
                <a:srgbClr val="94C5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67D0F95-55A8-46D2-A77F-353059A7547F}"/>
              </a:ext>
            </a:extLst>
          </p:cNvPr>
          <p:cNvSpPr/>
          <p:nvPr/>
        </p:nvSpPr>
        <p:spPr>
          <a:xfrm rot="5400000">
            <a:off x="2380386" y="516177"/>
            <a:ext cx="45719" cy="1576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538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4128640-46DE-4EE9-B939-D954915E8699}"/>
              </a:ext>
            </a:extLst>
          </p:cNvPr>
          <p:cNvGraphicFramePr>
            <a:graphicFrameLocks noGrp="1"/>
          </p:cNvGraphicFramePr>
          <p:nvPr/>
        </p:nvGraphicFramePr>
        <p:xfrm>
          <a:off x="5791204" y="2900015"/>
          <a:ext cx="5791199" cy="1791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0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11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16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Average RMSE</a:t>
                      </a: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88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vl="0" algn="ctr" latinLnBrk="1">
                        <a:lnSpc>
                          <a:spcPct val="150000"/>
                        </a:lnSpc>
                      </a:pPr>
                      <a:r>
                        <a:rPr lang="en-US" altLang="ko-KR" sz="2000" dirty="0">
                          <a:solidFill>
                            <a:srgbClr val="78808D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Complementary Filter</a:t>
                      </a:r>
                      <a:endParaRPr lang="ko-KR" altLang="en-US" sz="2000" dirty="0">
                        <a:solidFill>
                          <a:srgbClr val="78808D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0.6605</a:t>
                      </a:r>
                      <a:endParaRPr kumimoji="0" lang="ko-KR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78808D"/>
                          </a:solidFill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</a:rPr>
                        <a:t>Camera &amp; Gyro Fusion</a:t>
                      </a:r>
                      <a:endParaRPr lang="ko-KR" altLang="en-US" sz="2000" dirty="0">
                        <a:solidFill>
                          <a:srgbClr val="78808D"/>
                        </a:solidFill>
                        <a:latin typeface="08서울남산체 M" panose="02020603020101020101" pitchFamily="18" charset="-127"/>
                        <a:ea typeface="08서울남산체 M" panose="02020603020101020101" pitchFamily="18" charset="-127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78808D"/>
                          </a:solidFill>
                          <a:effectLst/>
                          <a:uLnTx/>
                          <a:uFillTx/>
                          <a:latin typeface="08서울남산체 M" panose="02020603020101020101" pitchFamily="18" charset="-127"/>
                          <a:ea typeface="08서울남산체 M" panose="02020603020101020101" pitchFamily="18" charset="-127"/>
                          <a:cs typeface="+mn-cs"/>
                        </a:rPr>
                        <a:t>0.3287</a:t>
                      </a:r>
                      <a:endParaRPr kumimoji="0" lang="ko-KR" altLang="en-US" sz="2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8808D"/>
                        </a:solidFill>
                        <a:effectLst/>
                        <a:uLnTx/>
                        <a:uFillTx/>
                        <a:latin typeface="08서울남산체 M" panose="02020603020101020101" pitchFamily="18" charset="-127"/>
                        <a:ea typeface="08서울남산체 M" panose="02020603020101020101" pitchFamily="18" charset="-127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29D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1F66634-906F-455E-91AA-844010CF6252}"/>
              </a:ext>
            </a:extLst>
          </p:cNvPr>
          <p:cNvGraphicFramePr>
            <a:graphicFrameLocks noGrp="1"/>
          </p:cNvGraphicFramePr>
          <p:nvPr/>
        </p:nvGraphicFramePr>
        <p:xfrm>
          <a:off x="5791204" y="4057455"/>
          <a:ext cx="5791199" cy="623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1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 dirty="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 dirty="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CFE3825B-0F7F-4553-8950-E15A7979B506}"/>
              </a:ext>
            </a:extLst>
          </p:cNvPr>
          <p:cNvSpPr/>
          <p:nvPr/>
        </p:nvSpPr>
        <p:spPr>
          <a:xfrm>
            <a:off x="2458600" y="5576494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오차 비교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615F5F3-FD70-4E6B-817C-8BA873855060}"/>
              </a:ext>
            </a:extLst>
          </p:cNvPr>
          <p:cNvSpPr/>
          <p:nvPr/>
        </p:nvSpPr>
        <p:spPr>
          <a:xfrm>
            <a:off x="5791204" y="4796570"/>
            <a:ext cx="42493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●Reference  Sensor: XNA100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2DBF8EA4-D94D-4E85-8FA7-F4E969059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6" t="4261" r="6226" b="5290"/>
          <a:stretch/>
        </p:blipFill>
        <p:spPr bwMode="auto">
          <a:xfrm>
            <a:off x="868873" y="1960463"/>
            <a:ext cx="4261802" cy="3420659"/>
          </a:xfrm>
          <a:prstGeom prst="rect">
            <a:avLst/>
          </a:prstGeom>
          <a:noFill/>
          <a:ln w="38100">
            <a:solidFill>
              <a:srgbClr val="94C5BE"/>
            </a:solidFill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16CD46-428F-4ECE-B684-FD599CC1035C}"/>
              </a:ext>
            </a:extLst>
          </p:cNvPr>
          <p:cNvSpPr txBox="1"/>
          <p:nvPr/>
        </p:nvSpPr>
        <p:spPr>
          <a:xfrm>
            <a:off x="1378226" y="658034"/>
            <a:ext cx="398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EF929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kumimoji="1" lang="ko-KR" altLang="en-US" sz="36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개발내용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51F9B-7C81-43DB-8F52-AD7295CA3496}"/>
              </a:ext>
            </a:extLst>
          </p:cNvPr>
          <p:cNvSpPr txBox="1"/>
          <p:nvPr/>
        </p:nvSpPr>
        <p:spPr>
          <a:xfrm>
            <a:off x="1481559" y="1364981"/>
            <a:ext cx="25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1) </a:t>
            </a:r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센서 융합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FF7464-4858-43BB-B98C-854E56A49F6B}"/>
              </a:ext>
            </a:extLst>
          </p:cNvPr>
          <p:cNvGrpSpPr/>
          <p:nvPr/>
        </p:nvGrpSpPr>
        <p:grpSpPr>
          <a:xfrm>
            <a:off x="715617" y="648166"/>
            <a:ext cx="674614" cy="662609"/>
            <a:chOff x="715617" y="582912"/>
            <a:chExt cx="674614" cy="662609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DF486A4-0047-4E74-AE5B-1DA377C2955D}"/>
                </a:ext>
              </a:extLst>
            </p:cNvPr>
            <p:cNvSpPr/>
            <p:nvPr/>
          </p:nvSpPr>
          <p:spPr>
            <a:xfrm>
              <a:off x="715617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A8773C5-4353-45EF-A2CD-0AE6CA067491}"/>
                </a:ext>
              </a:extLst>
            </p:cNvPr>
            <p:cNvSpPr/>
            <p:nvPr/>
          </p:nvSpPr>
          <p:spPr>
            <a:xfrm>
              <a:off x="727622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AAA46A1-8771-426A-8455-079366016543}"/>
              </a:ext>
            </a:extLst>
          </p:cNvPr>
          <p:cNvSpPr/>
          <p:nvPr/>
        </p:nvSpPr>
        <p:spPr>
          <a:xfrm rot="5400000">
            <a:off x="2380386" y="516177"/>
            <a:ext cx="45719" cy="1576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57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ED6179-495D-4AB0-81C5-1A989182D6B7}"/>
              </a:ext>
            </a:extLst>
          </p:cNvPr>
          <p:cNvSpPr/>
          <p:nvPr/>
        </p:nvSpPr>
        <p:spPr>
          <a:xfrm>
            <a:off x="208344" y="196770"/>
            <a:ext cx="11748304" cy="6350112"/>
          </a:xfrm>
          <a:prstGeom prst="rect">
            <a:avLst/>
          </a:prstGeom>
          <a:noFill/>
          <a:ln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B07C1-E208-4460-866D-2E2D4FD0EB9D}"/>
              </a:ext>
            </a:extLst>
          </p:cNvPr>
          <p:cNvSpPr txBox="1"/>
          <p:nvPr/>
        </p:nvSpPr>
        <p:spPr>
          <a:xfrm>
            <a:off x="1378226" y="658034"/>
            <a:ext cx="398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dirty="0">
                <a:solidFill>
                  <a:srgbClr val="EF9295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kumimoji="1" lang="ko-KR" altLang="en-US" sz="36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개발내용</a:t>
            </a:r>
            <a:endParaRPr kumimoji="1" lang="ko-KR" altLang="en-US" sz="2800" dirty="0">
              <a:solidFill>
                <a:schemeClr val="bg2">
                  <a:lumMod val="50000"/>
                </a:schemeClr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352061-AD2E-45F0-A424-99C8E00E9499}"/>
              </a:ext>
            </a:extLst>
          </p:cNvPr>
          <p:cNvSpPr txBox="1"/>
          <p:nvPr/>
        </p:nvSpPr>
        <p:spPr>
          <a:xfrm>
            <a:off x="1481559" y="1364981"/>
            <a:ext cx="25542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2) </a:t>
            </a:r>
            <a:r>
              <a:rPr kumimoji="1" lang="ko-KR" altLang="en-US" sz="2000" dirty="0">
                <a:solidFill>
                  <a:schemeClr val="bg2">
                    <a:lumMod val="50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강화학습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34DD43C4-D719-43E5-9AE4-4276D6E8F6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5" b="7061"/>
          <a:stretch/>
        </p:blipFill>
        <p:spPr bwMode="auto">
          <a:xfrm>
            <a:off x="1058926" y="2144907"/>
            <a:ext cx="10031434" cy="345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57766B-65B9-4207-BDF2-BC3631A6677B}"/>
              </a:ext>
            </a:extLst>
          </p:cNvPr>
          <p:cNvSpPr/>
          <p:nvPr/>
        </p:nvSpPr>
        <p:spPr>
          <a:xfrm rot="5400000">
            <a:off x="2380386" y="516177"/>
            <a:ext cx="45719" cy="15763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A45AEF-8CD2-436B-83B8-2E2CB7895236}"/>
              </a:ext>
            </a:extLst>
          </p:cNvPr>
          <p:cNvGrpSpPr/>
          <p:nvPr/>
        </p:nvGrpSpPr>
        <p:grpSpPr>
          <a:xfrm>
            <a:off x="715617" y="648166"/>
            <a:ext cx="674614" cy="662609"/>
            <a:chOff x="715617" y="582912"/>
            <a:chExt cx="674614" cy="662609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2E1826F-D6AD-4D65-81E1-B78A57AB55D9}"/>
                </a:ext>
              </a:extLst>
            </p:cNvPr>
            <p:cNvSpPr/>
            <p:nvPr/>
          </p:nvSpPr>
          <p:spPr>
            <a:xfrm>
              <a:off x="715617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F16949E-75BF-4E13-B74F-DA64B0B8352C}"/>
                </a:ext>
              </a:extLst>
            </p:cNvPr>
            <p:cNvSpPr/>
            <p:nvPr/>
          </p:nvSpPr>
          <p:spPr>
            <a:xfrm>
              <a:off x="727622" y="582912"/>
              <a:ext cx="662609" cy="662609"/>
            </a:xfrm>
            <a:prstGeom prst="ellipse">
              <a:avLst/>
            </a:prstGeom>
            <a:solidFill>
              <a:srgbClr val="94C5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b="1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kumimoji="1" lang="ko-KR" altLang="en-US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8EA5C15-B9F2-428F-8EF3-2C495B2D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435" l="9804" r="89804">
                        <a14:foregroundMark x1="26667" y1="90435" x2="34902" y2="90435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0776" y="3713577"/>
            <a:ext cx="1569328" cy="141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22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400</Words>
  <Application>Microsoft Office PowerPoint</Application>
  <PresentationFormat>와이드스크린</PresentationFormat>
  <Paragraphs>181</Paragraphs>
  <Slides>17</Slides>
  <Notes>3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08서울남산체 M</vt:lpstr>
      <vt:lpstr>Arial</vt:lpstr>
      <vt:lpstr>맑은 고딕</vt:lpstr>
      <vt:lpstr>나눔스퀘어 Bold</vt:lpstr>
      <vt:lpstr>08서울남산체 B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김남훈</dc:creator>
  <cp:lastModifiedBy>김남훈</cp:lastModifiedBy>
  <cp:revision>22</cp:revision>
  <dcterms:created xsi:type="dcterms:W3CDTF">2020-06-10T14:15:39Z</dcterms:created>
  <dcterms:modified xsi:type="dcterms:W3CDTF">2020-06-11T11:05:24Z</dcterms:modified>
</cp:coreProperties>
</file>